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iDXQCRP4WBN6pe/wsrWzao1RoLF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1411"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10: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s" sz="1110"/>
              <a:t>Distribuir el Pacto Escuela-Padres.</a:t>
            </a:r>
            <a:endParaRPr/>
          </a:p>
          <a:p>
            <a:pPr marL="0" lvl="0" indent="0" algn="l" rtl="0">
              <a:lnSpc>
                <a:spcPct val="90000"/>
              </a:lnSpc>
              <a:spcBef>
                <a:spcPts val="0"/>
              </a:spcBef>
              <a:spcAft>
                <a:spcPts val="0"/>
              </a:spcAft>
              <a:buNone/>
            </a:pPr>
            <a:endParaRPr sz="1110"/>
          </a:p>
          <a:p>
            <a:pPr marL="0" lvl="0" indent="0" algn="l" rtl="0">
              <a:lnSpc>
                <a:spcPct val="90000"/>
              </a:lnSpc>
              <a:spcBef>
                <a:spcPts val="0"/>
              </a:spcBef>
              <a:spcAft>
                <a:spcPts val="0"/>
              </a:spcAft>
              <a:buNone/>
            </a:pPr>
            <a:r>
              <a:rPr lang="es" sz="1110"/>
              <a:t>Conversar:</a:t>
            </a:r>
            <a:endParaRPr/>
          </a:p>
          <a:p>
            <a:pPr marL="0" lvl="0" indent="0" algn="l" rtl="0">
              <a:lnSpc>
                <a:spcPct val="90000"/>
              </a:lnSpc>
              <a:spcBef>
                <a:spcPts val="0"/>
              </a:spcBef>
              <a:spcAft>
                <a:spcPts val="0"/>
              </a:spcAft>
              <a:buNone/>
            </a:pPr>
            <a:r>
              <a:rPr lang="es" sz="1110"/>
              <a:t>- Las 3 secciones del compacto en detalle. Esta es una gran oportunidad para continuar la discusión sobre cómo debemos trabajar como socios para abordar las metas de la escuela, basándose en la discusión anterior sobre el CIP y las metas de la escuela.</a:t>
            </a:r>
            <a:endParaRPr sz="1110"/>
          </a:p>
          <a:p>
            <a:pPr marL="0" marR="0" lvl="0" indent="0" algn="l" rtl="0">
              <a:lnSpc>
                <a:spcPct val="90000"/>
              </a:lnSpc>
              <a:spcBef>
                <a:spcPts val="0"/>
              </a:spcBef>
              <a:spcAft>
                <a:spcPts val="0"/>
              </a:spcAft>
              <a:buClr>
                <a:srgbClr val="205867"/>
              </a:buClr>
              <a:buSzPts val="1110"/>
              <a:buFont typeface="Calibri"/>
              <a:buNone/>
            </a:pPr>
            <a:r>
              <a:rPr lang="es" sz="1110" b="0">
                <a:solidFill>
                  <a:srgbClr val="205867"/>
                </a:solidFill>
              </a:rPr>
              <a:t>- </a:t>
            </a:r>
            <a:r>
              <a:rPr lang="es" sz="1110" b="0" u="sng">
                <a:solidFill>
                  <a:srgbClr val="205867"/>
                </a:solidFill>
              </a:rPr>
              <a:t>Los padres de Título I tienen el derecho, por ley, de participar en el desarrollo/revisión del Pacto Escuela-Padres.</a:t>
            </a:r>
            <a:endParaRPr sz="1110"/>
          </a:p>
          <a:p>
            <a:pPr marL="0" lvl="0" indent="-70485" algn="l" rtl="0">
              <a:lnSpc>
                <a:spcPct val="90000"/>
              </a:lnSpc>
              <a:spcBef>
                <a:spcPts val="0"/>
              </a:spcBef>
              <a:spcAft>
                <a:spcPts val="0"/>
              </a:spcAft>
              <a:buClr>
                <a:schemeClr val="dk1"/>
              </a:buClr>
              <a:buSzPts val="1110"/>
              <a:buFont typeface="Calibri"/>
              <a:buChar char="-"/>
            </a:pPr>
            <a:r>
              <a:rPr lang="es" sz="1110"/>
              <a:t>El cronograma para el desarrollo/revisión/revisión del pacto.</a:t>
            </a:r>
            <a:endParaRPr/>
          </a:p>
          <a:p>
            <a:pPr marL="0" lvl="0" indent="-70485" algn="l" rtl="0">
              <a:lnSpc>
                <a:spcPct val="90000"/>
              </a:lnSpc>
              <a:spcBef>
                <a:spcPts val="0"/>
              </a:spcBef>
              <a:spcAft>
                <a:spcPts val="0"/>
              </a:spcAft>
              <a:buClr>
                <a:schemeClr val="dk1"/>
              </a:buClr>
              <a:buSzPts val="1110"/>
              <a:buFont typeface="Calibri"/>
              <a:buChar char="-"/>
            </a:pPr>
            <a:r>
              <a:rPr lang="es" sz="1110"/>
              <a:t>Indique claramente el proceso que existe para que </a:t>
            </a:r>
            <a:r>
              <a:rPr lang="es" sz="1110" u="sng"/>
              <a:t>todos </a:t>
            </a:r>
            <a:r>
              <a:rPr lang="es" sz="1110" u="none"/>
              <a:t>los padres de Título I tengan la oportunidad de opinar sobre el pacto.</a:t>
            </a:r>
            <a:endParaRPr/>
          </a:p>
          <a:p>
            <a:pPr marL="0" lvl="0" indent="-70485" algn="l" rtl="0">
              <a:lnSpc>
                <a:spcPct val="90000"/>
              </a:lnSpc>
              <a:spcBef>
                <a:spcPts val="0"/>
              </a:spcBef>
              <a:spcAft>
                <a:spcPts val="0"/>
              </a:spcAft>
              <a:buClr>
                <a:schemeClr val="dk1"/>
              </a:buClr>
              <a:buSzPts val="1110"/>
              <a:buFont typeface="Calibri"/>
              <a:buChar char="-"/>
            </a:pPr>
            <a:r>
              <a:rPr lang="es" sz="1110" b="1" u="none"/>
              <a:t>Sección escolar- requiere 6 componentes:</a:t>
            </a:r>
            <a:endParaRPr/>
          </a:p>
          <a:p>
            <a:pPr marL="0" lvl="0" indent="-70485" algn="l" rtl="0">
              <a:lnSpc>
                <a:spcPct val="90000"/>
              </a:lnSpc>
              <a:spcBef>
                <a:spcPts val="0"/>
              </a:spcBef>
              <a:spcAft>
                <a:spcPts val="0"/>
              </a:spcAft>
              <a:buClr>
                <a:schemeClr val="dk1"/>
              </a:buClr>
              <a:buSzPts val="1110"/>
              <a:buFont typeface="Calibri"/>
              <a:buChar char="-"/>
            </a:pPr>
            <a:r>
              <a:rPr lang="es" sz="1110" b="1" u="none"/>
              <a:t>1. Proporcionar un plan de estudios e instrucción de alta calidad.</a:t>
            </a:r>
            <a:endParaRPr/>
          </a:p>
          <a:p>
            <a:pPr marL="0" lvl="0" indent="-70485" algn="l" rtl="0">
              <a:lnSpc>
                <a:spcPct val="90000"/>
              </a:lnSpc>
              <a:spcBef>
                <a:spcPts val="0"/>
              </a:spcBef>
              <a:spcAft>
                <a:spcPts val="0"/>
              </a:spcAft>
              <a:buClr>
                <a:schemeClr val="dk1"/>
              </a:buClr>
              <a:buSzPts val="1110"/>
              <a:buFont typeface="Calibri"/>
              <a:buChar char="-"/>
            </a:pPr>
            <a:r>
              <a:rPr lang="es" sz="1110" b="1" u="none"/>
              <a:t>2. Celebrar conferencias de padres y maestros.</a:t>
            </a:r>
            <a:endParaRPr/>
          </a:p>
          <a:p>
            <a:pPr marL="0" lvl="0" indent="-70485" algn="l" rtl="0">
              <a:lnSpc>
                <a:spcPct val="90000"/>
              </a:lnSpc>
              <a:spcBef>
                <a:spcPts val="0"/>
              </a:spcBef>
              <a:spcAft>
                <a:spcPts val="0"/>
              </a:spcAft>
              <a:buClr>
                <a:schemeClr val="dk1"/>
              </a:buClr>
              <a:buSzPts val="1110"/>
              <a:buFont typeface="Calibri"/>
              <a:buChar char="-"/>
            </a:pPr>
            <a:r>
              <a:rPr lang="es" sz="1110" b="1" u="none"/>
              <a:t>3. Proporcionar a los padres informes sobre el progreso de sus hijos.</a:t>
            </a:r>
            <a:endParaRPr/>
          </a:p>
          <a:p>
            <a:pPr marL="0" lvl="0" indent="-70485" algn="l" rtl="0">
              <a:lnSpc>
                <a:spcPct val="90000"/>
              </a:lnSpc>
              <a:spcBef>
                <a:spcPts val="0"/>
              </a:spcBef>
              <a:spcAft>
                <a:spcPts val="0"/>
              </a:spcAft>
              <a:buClr>
                <a:schemeClr val="dk1"/>
              </a:buClr>
              <a:buSzPts val="1110"/>
              <a:buFont typeface="Calibri"/>
              <a:buChar char="-"/>
            </a:pPr>
            <a:r>
              <a:rPr lang="es" sz="1110" b="1" u="none"/>
              <a:t>4. Proporcionar a los padres acceso razonable al personal.</a:t>
            </a:r>
            <a:endParaRPr/>
          </a:p>
          <a:p>
            <a:pPr marL="0" lvl="0" indent="-70485" algn="l" rtl="0">
              <a:lnSpc>
                <a:spcPct val="90000"/>
              </a:lnSpc>
              <a:spcBef>
                <a:spcPts val="0"/>
              </a:spcBef>
              <a:spcAft>
                <a:spcPts val="0"/>
              </a:spcAft>
              <a:buClr>
                <a:schemeClr val="dk1"/>
              </a:buClr>
              <a:buSzPts val="1110"/>
              <a:buFont typeface="Calibri"/>
              <a:buChar char="-"/>
            </a:pPr>
            <a:r>
              <a:rPr lang="es" sz="1110" b="1" u="none"/>
              <a:t>5. Brindar a los padres oportunidades para ser voluntarios.</a:t>
            </a:r>
            <a:endParaRPr/>
          </a:p>
          <a:p>
            <a:pPr marL="0" lvl="0" indent="-70485" algn="l" rtl="0">
              <a:lnSpc>
                <a:spcPct val="90000"/>
              </a:lnSpc>
              <a:spcBef>
                <a:spcPts val="0"/>
              </a:spcBef>
              <a:spcAft>
                <a:spcPts val="0"/>
              </a:spcAft>
              <a:buClr>
                <a:schemeClr val="dk1"/>
              </a:buClr>
              <a:buSzPts val="1110"/>
              <a:buFont typeface="Calibri"/>
              <a:buChar char="-"/>
            </a:pPr>
            <a:r>
              <a:rPr lang="es" sz="1110" b="1" u="none"/>
              <a:t>6. Garantizar una comunicación bidireccional regular y significativa entre los miembros de la familia y el personal, en la medida de lo posible, en un idioma que los miembros de la familia puedan entender.</a:t>
            </a:r>
            <a:endParaRPr/>
          </a:p>
          <a:p>
            <a:pPr marL="0" lvl="0" indent="0" algn="l" rtl="0">
              <a:lnSpc>
                <a:spcPct val="90000"/>
              </a:lnSpc>
              <a:spcBef>
                <a:spcPts val="0"/>
              </a:spcBef>
              <a:spcAft>
                <a:spcPts val="0"/>
              </a:spcAft>
              <a:buClr>
                <a:schemeClr val="dk1"/>
              </a:buClr>
              <a:buSzPts val="1110"/>
              <a:buFont typeface="Calibri"/>
              <a:buNone/>
            </a:pPr>
            <a:endParaRPr sz="1110" u="none"/>
          </a:p>
          <a:p>
            <a:pPr marL="0" lvl="0" indent="0" algn="l" rtl="0">
              <a:lnSpc>
                <a:spcPct val="90000"/>
              </a:lnSpc>
              <a:spcBef>
                <a:spcPts val="0"/>
              </a:spcBef>
              <a:spcAft>
                <a:spcPts val="0"/>
              </a:spcAft>
              <a:buClr>
                <a:schemeClr val="dk1"/>
              </a:buClr>
              <a:buSzPts val="1110"/>
              <a:buFont typeface="Calibri"/>
              <a:buNone/>
            </a:pPr>
            <a:endParaRPr sz="1110" u="none"/>
          </a:p>
          <a:p>
            <a:pPr marL="0" lvl="0" indent="0" algn="l" rtl="0">
              <a:lnSpc>
                <a:spcPct val="90000"/>
              </a:lnSpc>
              <a:spcBef>
                <a:spcPts val="0"/>
              </a:spcBef>
              <a:spcAft>
                <a:spcPts val="0"/>
              </a:spcAft>
              <a:buClr>
                <a:schemeClr val="dk1"/>
              </a:buClr>
              <a:buSzPts val="1110"/>
              <a:buFont typeface="Calibri"/>
              <a:buNone/>
            </a:pPr>
            <a:r>
              <a:rPr lang="es" sz="1110" u="sng"/>
              <a:t>Importante </a:t>
            </a:r>
            <a:r>
              <a:rPr lang="es" sz="1110" u="none"/>
              <a:t>: Los padres deben salir de la reunión sabiendo responder la siguiente pregunta: ¿ </a:t>
            </a:r>
            <a:r>
              <a:rPr lang="es" sz="1110" b="1" u="none"/>
              <a:t>Qué es el Pacto entre la escuela y los padres? ¿Sabe cómo puede participar en el desarrollo o revisión del pacto? </a:t>
            </a:r>
            <a:r>
              <a:rPr lang="es" sz="1110" b="0" u="none"/>
              <a:t>(Los padres deben poder discutir el proceso vigente para su participación en el desarrollo/revisión del Pacto entre escuela y padres).</a:t>
            </a:r>
            <a:endParaRPr sz="1110" b="1" u="sng"/>
          </a:p>
          <a:p>
            <a:pPr marL="0" lvl="0" indent="0" algn="l" rtl="0">
              <a:lnSpc>
                <a:spcPct val="90000"/>
              </a:lnSpc>
              <a:spcBef>
                <a:spcPts val="0"/>
              </a:spcBef>
              <a:spcAft>
                <a:spcPts val="0"/>
              </a:spcAft>
              <a:buClr>
                <a:schemeClr val="dk1"/>
              </a:buClr>
              <a:buSzPts val="1110"/>
              <a:buFont typeface="Calibri"/>
              <a:buNone/>
            </a:pPr>
            <a:endParaRPr sz="1110"/>
          </a:p>
          <a:p>
            <a:pPr marL="0" lvl="0" indent="0" algn="l" rtl="0">
              <a:lnSpc>
                <a:spcPct val="90000"/>
              </a:lnSpc>
              <a:spcBef>
                <a:spcPts val="0"/>
              </a:spcBef>
              <a:spcAft>
                <a:spcPts val="0"/>
              </a:spcAft>
              <a:buClr>
                <a:schemeClr val="dk1"/>
              </a:buClr>
              <a:buSzPts val="1110"/>
              <a:buFont typeface="Calibri"/>
              <a:buNone/>
            </a:pPr>
            <a:endParaRPr sz="1110"/>
          </a:p>
          <a:p>
            <a:pPr marL="0" lvl="0" indent="0" algn="l" rtl="0">
              <a:lnSpc>
                <a:spcPct val="90000"/>
              </a:lnSpc>
              <a:spcBef>
                <a:spcPts val="0"/>
              </a:spcBef>
              <a:spcAft>
                <a:spcPts val="0"/>
              </a:spcAft>
              <a:buClr>
                <a:schemeClr val="dk1"/>
              </a:buClr>
              <a:buSzPts val="1110"/>
              <a:buFont typeface="Calibri"/>
              <a:buNone/>
            </a:pPr>
            <a:endParaRPr sz="1110"/>
          </a:p>
        </p:txBody>
      </p:sp>
      <p:sp>
        <p:nvSpPr>
          <p:cNvPr id="150" name="Google Shape;150;p10: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1: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s"/>
              <a:t>Conversar:</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Calibri"/>
              <a:buChar char="-"/>
            </a:pPr>
            <a:r>
              <a:rPr lang="es"/>
              <a:t>Explique que </a:t>
            </a:r>
            <a:r>
              <a:rPr lang="es" u="sng"/>
              <a:t>como padres de Título I, tienen el derecho, por ley, de solicitar las calificaciones de los maestros de sus hijos </a:t>
            </a:r>
            <a:r>
              <a:rPr lang="es"/>
              <a:t>.</a:t>
            </a:r>
            <a:endParaRPr/>
          </a:p>
          <a:p>
            <a:pPr marL="0" lvl="0" indent="-76200" algn="l" rtl="0">
              <a:spcBef>
                <a:spcPts val="0"/>
              </a:spcBef>
              <a:spcAft>
                <a:spcPts val="0"/>
              </a:spcAft>
              <a:buClr>
                <a:schemeClr val="dk1"/>
              </a:buClr>
              <a:buSzPts val="1200"/>
              <a:buFont typeface="Calibri"/>
              <a:buChar char="-"/>
            </a:pPr>
            <a:r>
              <a:rPr lang="es"/>
              <a:t>Explique el proceso/procedimiento simple para que los padres realicen esta solicitud.</a:t>
            </a:r>
            <a:endParaRPr/>
          </a:p>
          <a:p>
            <a:pPr marL="0" lvl="0" indent="-76200" algn="l" rtl="0">
              <a:spcBef>
                <a:spcPts val="0"/>
              </a:spcBef>
              <a:spcAft>
                <a:spcPts val="0"/>
              </a:spcAft>
              <a:buClr>
                <a:schemeClr val="dk1"/>
              </a:buClr>
              <a:buSzPts val="1200"/>
              <a:buFont typeface="Calibri"/>
              <a:buChar char="-"/>
            </a:pPr>
            <a:r>
              <a:rPr lang="es"/>
              <a:t>Tenga copias adicionales del formulario de solicitud disponibles para todos los padres presentes.</a:t>
            </a:r>
            <a:endParaRPr/>
          </a:p>
          <a:p>
            <a:pPr marL="0" lvl="0" indent="-76200" algn="l" rtl="0">
              <a:spcBef>
                <a:spcPts val="0"/>
              </a:spcBef>
              <a:spcAft>
                <a:spcPts val="0"/>
              </a:spcAft>
              <a:buClr>
                <a:schemeClr val="dk1"/>
              </a:buClr>
              <a:buSzPts val="1200"/>
              <a:buFont typeface="Calibri"/>
              <a:buChar char="-"/>
            </a:pPr>
            <a:r>
              <a:rPr lang="es"/>
              <a:t>Bríndeles una persona de contacto en caso de que tengan alguna pregunta.</a:t>
            </a:r>
            <a:endParaRPr/>
          </a:p>
          <a:p>
            <a:pPr marL="0" lvl="0" indent="0" algn="l" rtl="0">
              <a:spcBef>
                <a:spcPts val="0"/>
              </a:spcBef>
              <a:spcAft>
                <a:spcPts val="0"/>
              </a:spcAft>
              <a:buClr>
                <a:schemeClr val="dk1"/>
              </a:buClr>
              <a:buSzPts val="1200"/>
              <a:buFont typeface="Calibri"/>
              <a:buNone/>
            </a:pPr>
            <a:endParaRPr/>
          </a:p>
          <a:p>
            <a:pPr marL="0" marR="0" lvl="0" indent="-76200" algn="l" rtl="0">
              <a:lnSpc>
                <a:spcPct val="100000"/>
              </a:lnSpc>
              <a:spcBef>
                <a:spcPts val="0"/>
              </a:spcBef>
              <a:spcAft>
                <a:spcPts val="0"/>
              </a:spcAft>
              <a:buClr>
                <a:schemeClr val="dk1"/>
              </a:buClr>
              <a:buSzPts val="1200"/>
              <a:buFont typeface="Calibri"/>
              <a:buChar char="-"/>
            </a:pPr>
            <a:r>
              <a:rPr lang="es" u="none"/>
              <a:t>  </a:t>
            </a:r>
            <a:r>
              <a:rPr lang="es" u="sng"/>
              <a:t>Importante </a:t>
            </a:r>
            <a:r>
              <a:rPr lang="es" u="none"/>
              <a:t>: Los padres deben salir de la reunión pudiendo responder la siguiente pregunta: ¿ </a:t>
            </a:r>
            <a:r>
              <a:rPr lang="es" b="1" u="none"/>
              <a:t>Conoce el proceso para solicitar las calificaciones de los maestros de su hijo? </a:t>
            </a:r>
            <a:r>
              <a:rPr lang="es" b="0" u="none"/>
              <a:t>(Los padres deberían poder discutir el proceso vigente para solicitar calificaciones de maestros).</a:t>
            </a:r>
            <a:endParaRPr b="1" u="sng"/>
          </a:p>
          <a:p>
            <a:pPr marL="0" lvl="0" indent="0" algn="l" rtl="0">
              <a:spcBef>
                <a:spcPts val="0"/>
              </a:spcBef>
              <a:spcAft>
                <a:spcPts val="0"/>
              </a:spcAft>
              <a:buClr>
                <a:schemeClr val="dk1"/>
              </a:buClr>
              <a:buSzPts val="1200"/>
              <a:buFont typeface="Calibri"/>
              <a:buNone/>
            </a:pPr>
            <a:endParaRPr/>
          </a:p>
        </p:txBody>
      </p:sp>
      <p:sp>
        <p:nvSpPr>
          <p:cNvPr id="157" name="Google Shape;157;p11: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2: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s"/>
              <a:t>Conversar:</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Calibri"/>
              <a:buChar char="-"/>
            </a:pPr>
            <a:r>
              <a:rPr lang="es"/>
              <a:t>La evaluación anual del plan de participación de padres y familias es un requisito de la ESSA.</a:t>
            </a:r>
            <a:endParaRPr/>
          </a:p>
          <a:p>
            <a:pPr marL="0" lvl="0" indent="-76200" algn="l" rtl="0">
              <a:spcBef>
                <a:spcPts val="0"/>
              </a:spcBef>
              <a:spcAft>
                <a:spcPts val="0"/>
              </a:spcAft>
              <a:buClr>
                <a:schemeClr val="dk1"/>
              </a:buClr>
              <a:buSzPts val="1200"/>
              <a:buFont typeface="Calibri"/>
              <a:buChar char="-"/>
            </a:pPr>
            <a:r>
              <a:rPr lang="es"/>
              <a:t>Los requisitos para la evaluación. Enfatice que el propósito de la evaluación es, en última instancia, mejorar la calidad académica de la escuela.</a:t>
            </a:r>
            <a:endParaRPr/>
          </a:p>
          <a:p>
            <a:pPr marL="0" lvl="0" indent="-76200" algn="l" rtl="0">
              <a:spcBef>
                <a:spcPts val="0"/>
              </a:spcBef>
              <a:spcAft>
                <a:spcPts val="0"/>
              </a:spcAft>
              <a:buClr>
                <a:schemeClr val="dk1"/>
              </a:buClr>
              <a:buSzPts val="1200"/>
              <a:buFont typeface="Calibri"/>
              <a:buChar char="-"/>
            </a:pPr>
            <a:r>
              <a:rPr lang="es"/>
              <a:t>Indique claramente el proceso y el cronograma vigente para realizar la evaluación anual y cómo </a:t>
            </a:r>
            <a:r>
              <a:rPr lang="es" u="sng"/>
              <a:t>todos </a:t>
            </a:r>
            <a:r>
              <a:rPr lang="es" u="none"/>
              <a:t>los padres de Título I tienen la oportunidad de opinar y que la LEA y la escuela necesitan sus opiniones.</a:t>
            </a:r>
            <a:endParaRPr/>
          </a:p>
          <a:p>
            <a:pPr marL="0" lvl="0" indent="0" algn="l" rtl="0">
              <a:spcBef>
                <a:spcPts val="0"/>
              </a:spcBef>
              <a:spcAft>
                <a:spcPts val="0"/>
              </a:spcAft>
              <a:buClr>
                <a:schemeClr val="dk1"/>
              </a:buClr>
              <a:buSzPts val="1200"/>
              <a:buFont typeface="Calibri"/>
              <a:buNone/>
            </a:pPr>
            <a:endParaRPr u="none"/>
          </a:p>
          <a:p>
            <a:pPr marL="0" lvl="0" indent="0" algn="l" rtl="0">
              <a:spcBef>
                <a:spcPts val="0"/>
              </a:spcBef>
              <a:spcAft>
                <a:spcPts val="0"/>
              </a:spcAft>
              <a:buClr>
                <a:schemeClr val="dk1"/>
              </a:buClr>
              <a:buSzPts val="1200"/>
              <a:buFont typeface="Calibri"/>
              <a:buNone/>
            </a:pPr>
            <a:r>
              <a:rPr lang="es" u="sng"/>
              <a:t>Importante </a:t>
            </a:r>
            <a:r>
              <a:rPr lang="es" u="none"/>
              <a:t>: Los padres deben salir de la reunión sabiendo responder la siguiente pregunta: </a:t>
            </a:r>
            <a:r>
              <a:rPr lang="es" b="1" u="none"/>
              <a:t>¿Cuál es el proceso para que usted participe en la evaluación anual del Plan de participación de padres y familias de su LEA? </a:t>
            </a:r>
            <a:r>
              <a:rPr lang="es" b="0" u="none"/>
              <a:t>(Los padres deberían poder discutir el proceso que existe para su participación.</a:t>
            </a:r>
            <a:endParaRPr/>
          </a:p>
          <a:p>
            <a:pPr marL="0" lvl="0" indent="0" algn="l" rtl="0">
              <a:spcBef>
                <a:spcPts val="0"/>
              </a:spcBef>
              <a:spcAft>
                <a:spcPts val="0"/>
              </a:spcAft>
              <a:buClr>
                <a:schemeClr val="dk1"/>
              </a:buClr>
              <a:buSzPts val="1200"/>
              <a:buFont typeface="Calibri"/>
              <a:buNone/>
            </a:pPr>
            <a:endParaRPr/>
          </a:p>
          <a:p>
            <a:pPr marL="0" lvl="0" indent="0" algn="l" rtl="0">
              <a:spcBef>
                <a:spcPts val="0"/>
              </a:spcBef>
              <a:spcAft>
                <a:spcPts val="0"/>
              </a:spcAft>
              <a:buNone/>
            </a:pPr>
            <a:endParaRPr/>
          </a:p>
        </p:txBody>
      </p:sp>
      <p:sp>
        <p:nvSpPr>
          <p:cNvPr id="164" name="Google Shape;164;p12: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3: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71" name="Google Shape;171;p13: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4:notes"/>
          <p:cNvSpPr txBox="1">
            <a:spLocks noGrp="1"/>
          </p:cNvSpPr>
          <p:nvPr>
            <p:ph type="body" idx="1"/>
          </p:nvPr>
        </p:nvSpPr>
        <p:spPr>
          <a:xfrm>
            <a:off x="701040" y="4415790"/>
            <a:ext cx="5608320" cy="41833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15: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84" name="Google Shape;184;p15: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93" name="Google Shape;93;p2: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3: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s"/>
              <a:t>Conversar:</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Calibri"/>
              <a:buChar char="-"/>
            </a:pPr>
            <a:r>
              <a:rPr lang="es"/>
              <a:t>Cómo quiere que salgan de la reunión con 9 preguntas clave respondidas sobre el Título I y la participación de padres y familias. (Las 9 preguntas continúan en la siguiente diapositiva).</a:t>
            </a:r>
            <a:endParaRPr/>
          </a:p>
          <a:p>
            <a:pPr marL="0" lvl="0" indent="0" algn="l" rtl="0">
              <a:spcBef>
                <a:spcPts val="0"/>
              </a:spcBef>
              <a:spcAft>
                <a:spcPts val="0"/>
              </a:spcAft>
              <a:buClr>
                <a:schemeClr val="dk1"/>
              </a:buClr>
              <a:buSzPts val="1200"/>
              <a:buFont typeface="Calibri"/>
              <a:buNone/>
            </a:pPr>
            <a:endParaRPr/>
          </a:p>
        </p:txBody>
      </p:sp>
      <p:sp>
        <p:nvSpPr>
          <p:cNvPr id="100" name="Google Shape;100;p3: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4: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s"/>
              <a:t>Conversar:</a:t>
            </a:r>
            <a:endParaRPr/>
          </a:p>
          <a:p>
            <a:pPr marL="0" lvl="0" indent="0" algn="l" rtl="0">
              <a:spcBef>
                <a:spcPts val="0"/>
              </a:spcBef>
              <a:spcAft>
                <a:spcPts val="0"/>
              </a:spcAft>
              <a:buClr>
                <a:schemeClr val="dk1"/>
              </a:buClr>
              <a:buSzPts val="1200"/>
              <a:buFont typeface="Calibri"/>
              <a:buNone/>
            </a:pPr>
            <a:endParaRPr/>
          </a:p>
          <a:p>
            <a:pPr marL="0" lvl="0" indent="0" algn="l" rtl="0">
              <a:spcBef>
                <a:spcPts val="0"/>
              </a:spcBef>
              <a:spcAft>
                <a:spcPts val="0"/>
              </a:spcAft>
              <a:buNone/>
            </a:pPr>
            <a:r>
              <a:rPr lang="es"/>
              <a:t>- La última pregunta " </a:t>
            </a:r>
            <a:r>
              <a:rPr lang="es" i="1"/>
              <a:t>¿Cómo puedo participar en todas estas cosas que estoy aprendiendo </a:t>
            </a:r>
            <a:r>
              <a:rPr lang="es"/>
              <a:t>?" debe enfatizarse como un tema común que se abordará a lo largo de la reunión a medida que se discuta cada tema. Es derecho de todos los padres de Título I participar en todos los planes y actividades de Título I.</a:t>
            </a:r>
            <a:endParaRPr/>
          </a:p>
          <a:p>
            <a:pPr marL="0" lvl="0" indent="0" algn="l" rtl="0">
              <a:spcBef>
                <a:spcPts val="0"/>
              </a:spcBef>
              <a:spcAft>
                <a:spcPts val="0"/>
              </a:spcAft>
              <a:buNone/>
            </a:pPr>
            <a:r>
              <a:rPr lang="es"/>
              <a:t>  </a:t>
            </a:r>
            <a:endParaRPr/>
          </a:p>
        </p:txBody>
      </p:sp>
      <p:sp>
        <p:nvSpPr>
          <p:cNvPr id="107" name="Google Shape;107;p4: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5: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s"/>
              <a:t>Conversar:</a:t>
            </a:r>
            <a:endParaRPr/>
          </a:p>
          <a:p>
            <a:pPr marL="0" lvl="0" indent="0" algn="l" rtl="0">
              <a:spcBef>
                <a:spcPts val="0"/>
              </a:spcBef>
              <a:spcAft>
                <a:spcPts val="0"/>
              </a:spcAft>
              <a:buNone/>
            </a:pPr>
            <a:endParaRPr/>
          </a:p>
          <a:p>
            <a:pPr marL="0" lvl="0" indent="-76200" algn="l" rtl="0">
              <a:spcBef>
                <a:spcPts val="0"/>
              </a:spcBef>
              <a:spcAft>
                <a:spcPts val="0"/>
              </a:spcAft>
              <a:buClr>
                <a:schemeClr val="dk1"/>
              </a:buClr>
              <a:buSzPts val="1200"/>
              <a:buFont typeface="Calibri"/>
              <a:buChar char="-"/>
            </a:pPr>
            <a:r>
              <a:rPr lang="es"/>
              <a:t>Cómo estar en una escuela de Título I significa más dinero para ayudar a los estudiantes que tienen dificultades en la escuela</a:t>
            </a:r>
            <a:endParaRPr/>
          </a:p>
          <a:p>
            <a:pPr marL="0" lvl="0" indent="0" algn="l" rtl="0">
              <a:spcBef>
                <a:spcPts val="0"/>
              </a:spcBef>
              <a:spcAft>
                <a:spcPts val="0"/>
              </a:spcAft>
              <a:buNone/>
            </a:pPr>
            <a:r>
              <a:rPr lang="es"/>
              <a:t>- Dar ejemplos de cómo se utilizará el dinero del Título I para ayudar a los estudiantes de la escuela.</a:t>
            </a:r>
            <a:endParaRPr/>
          </a:p>
          <a:p>
            <a:pPr marL="0" lvl="0" indent="-76200" algn="l" rtl="0">
              <a:spcBef>
                <a:spcPts val="0"/>
              </a:spcBef>
              <a:spcAft>
                <a:spcPts val="0"/>
              </a:spcAft>
              <a:buClr>
                <a:schemeClr val="dk1"/>
              </a:buClr>
              <a:buSzPts val="1200"/>
              <a:buFont typeface="Calibri"/>
              <a:buChar char="-"/>
            </a:pPr>
            <a:r>
              <a:rPr lang="es"/>
              <a:t>Dé ejemplos de cómo se utilizará el dinero del Título I para ayudar a los padres.</a:t>
            </a:r>
            <a:endParaRPr/>
          </a:p>
          <a:p>
            <a:pPr marL="0" lvl="0" indent="-76200" algn="l" rtl="0">
              <a:spcBef>
                <a:spcPts val="0"/>
              </a:spcBef>
              <a:spcAft>
                <a:spcPts val="0"/>
              </a:spcAft>
              <a:buClr>
                <a:schemeClr val="dk1"/>
              </a:buClr>
              <a:buSzPts val="1200"/>
              <a:buFont typeface="Calibri"/>
              <a:buChar char="-"/>
            </a:pPr>
            <a:r>
              <a:rPr lang="es"/>
              <a:t>(Considere hacer demostraciones de los programas utilizados o permitir que los padres visiten las estaciones de trabajo y experimenten lo que experimenta el estudiante).</a:t>
            </a:r>
            <a:endParaRPr/>
          </a:p>
          <a:p>
            <a:pPr marL="0" lvl="0" indent="0" algn="l" rtl="0">
              <a:spcBef>
                <a:spcPts val="0"/>
              </a:spcBef>
              <a:spcAft>
                <a:spcPts val="0"/>
              </a:spcAft>
              <a:buNone/>
            </a:pPr>
            <a:r>
              <a:rPr lang="es"/>
              <a:t>- Explique que </a:t>
            </a:r>
            <a:r>
              <a:rPr lang="es" u="sng"/>
              <a:t>una gran parte del Título I significa los derechos de los padres, por ley, a participar en las decisiones tomadas a nivel escolar y a nivel LEA </a:t>
            </a:r>
            <a:r>
              <a:rPr lang="es"/>
              <a:t>. (Esto se discutirá durante toda la reunión).</a:t>
            </a:r>
            <a:endParaRPr/>
          </a:p>
          <a:p>
            <a:pPr marL="0" lvl="0" indent="0" algn="l" rtl="0">
              <a:spcBef>
                <a:spcPts val="0"/>
              </a:spcBef>
              <a:spcAft>
                <a:spcPts val="0"/>
              </a:spcAft>
              <a:buNone/>
            </a:pPr>
            <a:r>
              <a:rPr lang="es"/>
              <a:t> </a:t>
            </a:r>
            <a:endParaRPr/>
          </a:p>
          <a:p>
            <a:pPr marL="0" lvl="0" indent="0" algn="l" rtl="0">
              <a:spcBef>
                <a:spcPts val="0"/>
              </a:spcBef>
              <a:spcAft>
                <a:spcPts val="0"/>
              </a:spcAft>
              <a:buNone/>
            </a:pPr>
            <a:r>
              <a:rPr lang="es" b="0">
                <a:solidFill>
                  <a:srgbClr val="205867"/>
                </a:solidFill>
              </a:rPr>
              <a:t>Importante: Los padres deben salir de la reunión pudiendo responder la siguiente pregunta: ¿ </a:t>
            </a:r>
            <a:r>
              <a:rPr lang="es" b="1">
                <a:solidFill>
                  <a:srgbClr val="205867"/>
                </a:solidFill>
              </a:rPr>
              <a:t>Qué significa ser una escuela de Título I? </a:t>
            </a:r>
            <a:r>
              <a:rPr lang="es" b="0">
                <a:solidFill>
                  <a:srgbClr val="205867"/>
                </a:solidFill>
              </a:rPr>
              <a:t>(Deberían poder responder la pregunta y dar un par de ejemplos de cómo se utilizan los fondos del Título I en su escuela).</a:t>
            </a:r>
            <a:endParaRPr b="1">
              <a:solidFill>
                <a:srgbClr val="205867"/>
              </a:solidFill>
            </a:endParaRPr>
          </a:p>
          <a:p>
            <a:pPr marL="0" lvl="0" indent="0" algn="l" rtl="0">
              <a:spcBef>
                <a:spcPts val="0"/>
              </a:spcBef>
              <a:spcAft>
                <a:spcPts val="0"/>
              </a:spcAft>
              <a:buNone/>
            </a:pPr>
            <a:r>
              <a:rPr lang="es"/>
              <a:t> </a:t>
            </a:r>
            <a:endParaRPr/>
          </a:p>
        </p:txBody>
      </p:sp>
      <p:sp>
        <p:nvSpPr>
          <p:cNvPr id="115" name="Google Shape;115;p5: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6: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s"/>
              <a:t>Conversar:</a:t>
            </a:r>
            <a:endParaRPr/>
          </a:p>
          <a:p>
            <a:pPr marL="0" lvl="0" indent="0" algn="l" rtl="0">
              <a:spcBef>
                <a:spcPts val="0"/>
              </a:spcBef>
              <a:spcAft>
                <a:spcPts val="0"/>
              </a:spcAft>
              <a:buNone/>
            </a:pPr>
            <a:endParaRPr/>
          </a:p>
          <a:p>
            <a:pPr marL="0" lvl="0" indent="0" algn="l" rtl="0">
              <a:spcBef>
                <a:spcPts val="0"/>
              </a:spcBef>
              <a:spcAft>
                <a:spcPts val="0"/>
              </a:spcAft>
              <a:buNone/>
            </a:pPr>
            <a:r>
              <a:rPr lang="es"/>
              <a:t>- El proceso y el cronograma de cómo se desarrolla el Plan Consolidado LEA.</a:t>
            </a:r>
            <a:endParaRPr/>
          </a:p>
          <a:p>
            <a:pPr marL="0" lvl="0" indent="0" algn="l" rtl="0">
              <a:spcBef>
                <a:spcPts val="0"/>
              </a:spcBef>
              <a:spcAft>
                <a:spcPts val="0"/>
              </a:spcAft>
              <a:buNone/>
            </a:pPr>
            <a:r>
              <a:rPr lang="es" b="0">
                <a:solidFill>
                  <a:srgbClr val="205867"/>
                </a:solidFill>
              </a:rPr>
              <a:t>- Cómo se informará a los padres sobre el progreso del plan, incluidos los borradores de los planes para su revisión.</a:t>
            </a:r>
            <a:endParaRPr/>
          </a:p>
          <a:p>
            <a:pPr marL="0" lvl="0" indent="0" algn="l" rtl="0">
              <a:spcBef>
                <a:spcPts val="0"/>
              </a:spcBef>
              <a:spcAft>
                <a:spcPts val="0"/>
              </a:spcAft>
              <a:buNone/>
            </a:pPr>
            <a:r>
              <a:rPr lang="es" b="0">
                <a:solidFill>
                  <a:srgbClr val="205867"/>
                </a:solidFill>
              </a:rPr>
              <a:t>- </a:t>
            </a:r>
            <a:r>
              <a:rPr lang="es" b="0" u="sng">
                <a:solidFill>
                  <a:srgbClr val="205867"/>
                </a:solidFill>
              </a:rPr>
              <a:t>Cómo los padres tienen el derecho, por ley, de participar dando su opinión al comité sobre el Plan Consolidado LEA.</a:t>
            </a:r>
            <a:endParaRPr b="0">
              <a:solidFill>
                <a:srgbClr val="205867"/>
              </a:solidFill>
            </a:endParaRPr>
          </a:p>
          <a:p>
            <a:pPr marL="0" lvl="0" indent="-76200" algn="l" rtl="0">
              <a:spcBef>
                <a:spcPts val="0"/>
              </a:spcBef>
              <a:spcAft>
                <a:spcPts val="0"/>
              </a:spcAft>
              <a:buClr>
                <a:srgbClr val="205867"/>
              </a:buClr>
              <a:buSzPts val="1200"/>
              <a:buFont typeface="Calibri"/>
              <a:buChar char="-"/>
            </a:pPr>
            <a:r>
              <a:rPr lang="es" b="0">
                <a:solidFill>
                  <a:srgbClr val="205867"/>
                </a:solidFill>
              </a:rPr>
              <a:t>Indique claramente el proceso que existe para que </a:t>
            </a:r>
            <a:r>
              <a:rPr lang="es" b="0" u="sng">
                <a:solidFill>
                  <a:srgbClr val="205867"/>
                </a:solidFill>
              </a:rPr>
              <a:t>todos </a:t>
            </a:r>
            <a:r>
              <a:rPr lang="es" b="0">
                <a:solidFill>
                  <a:srgbClr val="205867"/>
                </a:solidFill>
              </a:rPr>
              <a:t>los padres de Título I tengan la oportunidad de opinar.</a:t>
            </a:r>
            <a:endParaRPr/>
          </a:p>
          <a:p>
            <a:pPr marL="0" lvl="0" indent="-76200" algn="l" rtl="0">
              <a:spcBef>
                <a:spcPts val="0"/>
              </a:spcBef>
              <a:spcAft>
                <a:spcPts val="0"/>
              </a:spcAft>
              <a:buClr>
                <a:srgbClr val="205867"/>
              </a:buClr>
              <a:buSzPts val="1200"/>
              <a:buFont typeface="Calibri"/>
              <a:buChar char="-"/>
            </a:pPr>
            <a:r>
              <a:rPr lang="es" b="0">
                <a:solidFill>
                  <a:srgbClr val="205867"/>
                </a:solidFill>
              </a:rPr>
              <a:t>Donde los padres pueden acceder al Plan Consolidado LEA final en cualquier momento durante el año.</a:t>
            </a:r>
            <a:endParaRPr/>
          </a:p>
          <a:p>
            <a:pPr marL="0" lvl="0" indent="0" algn="l" rtl="0">
              <a:spcBef>
                <a:spcPts val="0"/>
              </a:spcBef>
              <a:spcAft>
                <a:spcPts val="0"/>
              </a:spcAft>
              <a:buNone/>
            </a:pPr>
            <a:r>
              <a:rPr lang="es"/>
              <a:t>  </a:t>
            </a:r>
            <a:endParaRPr b="0">
              <a:solidFill>
                <a:srgbClr val="205867"/>
              </a:solidFill>
            </a:endParaRPr>
          </a:p>
          <a:p>
            <a:pPr marL="0" lvl="0" indent="0" algn="l" rtl="0">
              <a:spcBef>
                <a:spcPts val="0"/>
              </a:spcBef>
              <a:spcAft>
                <a:spcPts val="0"/>
              </a:spcAft>
              <a:buNone/>
            </a:pPr>
            <a:r>
              <a:rPr lang="es" b="1">
                <a:solidFill>
                  <a:srgbClr val="205867"/>
                </a:solidFill>
              </a:rPr>
              <a:t>Importante:</a:t>
            </a:r>
            <a:endParaRPr/>
          </a:p>
          <a:p>
            <a:pPr marL="0" lvl="0" indent="0" algn="l" rtl="0">
              <a:spcBef>
                <a:spcPts val="0"/>
              </a:spcBef>
              <a:spcAft>
                <a:spcPts val="0"/>
              </a:spcAft>
              <a:buNone/>
            </a:pPr>
            <a:r>
              <a:rPr lang="es" b="0">
                <a:solidFill>
                  <a:srgbClr val="205867"/>
                </a:solidFill>
              </a:rPr>
              <a:t>Los padres deben salir de la reunión pudiendo responder la siguiente pregunta: ¿ </a:t>
            </a:r>
            <a:r>
              <a:rPr lang="es" b="1">
                <a:solidFill>
                  <a:srgbClr val="205867"/>
                </a:solidFill>
              </a:rPr>
              <a:t>Qué es el Plan Consolidado LEA y cómo pueden participar en las decisiones relacionadas con el plan? </a:t>
            </a:r>
            <a:r>
              <a:rPr lang="es"/>
              <a:t>(Los padres deberían poder discutir el proceso que existe para su participación en las decisiones relacionadas con el Plan Consolidado LEA).</a:t>
            </a:r>
            <a:endParaRPr/>
          </a:p>
          <a:p>
            <a:pPr marL="0" lvl="0" indent="0" algn="l" rtl="0">
              <a:spcBef>
                <a:spcPts val="0"/>
              </a:spcBef>
              <a:spcAft>
                <a:spcPts val="0"/>
              </a:spcAft>
              <a:buNone/>
            </a:pPr>
            <a:r>
              <a:rPr lang="es"/>
              <a:t> </a:t>
            </a:r>
            <a:endParaRPr/>
          </a:p>
          <a:p>
            <a:pPr marL="0" lvl="0" indent="0" algn="l" rtl="0">
              <a:spcBef>
                <a:spcPts val="0"/>
              </a:spcBef>
              <a:spcAft>
                <a:spcPts val="0"/>
              </a:spcAft>
              <a:buNone/>
            </a:pPr>
            <a:endParaRPr/>
          </a:p>
        </p:txBody>
      </p:sp>
      <p:sp>
        <p:nvSpPr>
          <p:cNvPr id="122" name="Google Shape;122;p6: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7: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s"/>
              <a:t>Distribuir el Plan de participación de padres y familias de LEA.</a:t>
            </a:r>
            <a:endParaRPr/>
          </a:p>
          <a:p>
            <a:pPr marL="0" lvl="0" indent="0" algn="l" rtl="0">
              <a:spcBef>
                <a:spcPts val="0"/>
              </a:spcBef>
              <a:spcAft>
                <a:spcPts val="0"/>
              </a:spcAft>
              <a:buNone/>
            </a:pPr>
            <a:endParaRPr/>
          </a:p>
          <a:p>
            <a:pPr marL="0" lvl="0" indent="0" algn="l" rtl="0">
              <a:spcBef>
                <a:spcPts val="0"/>
              </a:spcBef>
              <a:spcAft>
                <a:spcPts val="0"/>
              </a:spcAft>
              <a:buNone/>
            </a:pPr>
            <a:r>
              <a:rPr lang="es"/>
              <a:t>Conversar:</a:t>
            </a:r>
            <a:endParaRPr/>
          </a:p>
          <a:p>
            <a:pPr marL="0" lvl="0" indent="-76200" algn="l" rtl="0">
              <a:spcBef>
                <a:spcPts val="0"/>
              </a:spcBef>
              <a:spcAft>
                <a:spcPts val="0"/>
              </a:spcAft>
              <a:buClr>
                <a:schemeClr val="dk1"/>
              </a:buClr>
              <a:buSzPts val="1200"/>
              <a:buFont typeface="Calibri"/>
              <a:buChar char="-"/>
            </a:pPr>
            <a:r>
              <a:rPr lang="es"/>
              <a:t>Componentes clave del plan.</a:t>
            </a:r>
            <a:endParaRPr b="0">
              <a:solidFill>
                <a:srgbClr val="205867"/>
              </a:solidFill>
            </a:endParaRPr>
          </a:p>
          <a:p>
            <a:pPr marL="0" lvl="0" indent="0" algn="l" rtl="0">
              <a:spcBef>
                <a:spcPts val="0"/>
              </a:spcBef>
              <a:spcAft>
                <a:spcPts val="0"/>
              </a:spcAft>
              <a:buNone/>
            </a:pPr>
            <a:r>
              <a:rPr lang="es" b="0">
                <a:solidFill>
                  <a:srgbClr val="205867"/>
                </a:solidFill>
              </a:rPr>
              <a:t>- </a:t>
            </a:r>
            <a:r>
              <a:rPr lang="es" b="0" u="sng">
                <a:solidFill>
                  <a:srgbClr val="205867"/>
                </a:solidFill>
              </a:rPr>
              <a:t>Los padres del Título I tienen el derecho, por ley, de participar en el desarrollo del Plan de Participación de los Padres de LEA.</a:t>
            </a:r>
            <a:endParaRPr/>
          </a:p>
          <a:p>
            <a:pPr marL="0" lvl="0" indent="0" algn="l" rtl="0">
              <a:spcBef>
                <a:spcPts val="0"/>
              </a:spcBef>
              <a:spcAft>
                <a:spcPts val="0"/>
              </a:spcAft>
              <a:buNone/>
            </a:pPr>
            <a:r>
              <a:rPr lang="es" b="0">
                <a:solidFill>
                  <a:srgbClr val="205867"/>
                </a:solidFill>
              </a:rPr>
              <a:t>- Qué comité(s) colaborativo(s) desarrolla(n) el plan.</a:t>
            </a:r>
            <a:endParaRPr/>
          </a:p>
          <a:p>
            <a:pPr marL="0" lvl="0" indent="0" algn="l" rtl="0">
              <a:spcBef>
                <a:spcPts val="0"/>
              </a:spcBef>
              <a:spcAft>
                <a:spcPts val="0"/>
              </a:spcAft>
              <a:buNone/>
            </a:pPr>
            <a:r>
              <a:rPr lang="es" b="0">
                <a:solidFill>
                  <a:srgbClr val="205867"/>
                </a:solidFill>
              </a:rPr>
              <a:t>- El proceso y cronograma de trabajo del comité. Cómo se recordará e informará a los padres sobre el trabajo del comité para que puedan dar su opinión oportuna.</a:t>
            </a:r>
            <a:endParaRPr/>
          </a:p>
          <a:p>
            <a:pPr marL="0" lvl="0" indent="0" algn="l" rtl="0">
              <a:spcBef>
                <a:spcPts val="0"/>
              </a:spcBef>
              <a:spcAft>
                <a:spcPts val="0"/>
              </a:spcAft>
              <a:buNone/>
            </a:pPr>
            <a:r>
              <a:rPr lang="es" b="0">
                <a:solidFill>
                  <a:srgbClr val="205867"/>
                </a:solidFill>
              </a:rPr>
              <a:t>- Establecer claramente el proceso que existe para que </a:t>
            </a:r>
            <a:r>
              <a:rPr lang="es" b="0" u="sng">
                <a:solidFill>
                  <a:srgbClr val="205867"/>
                </a:solidFill>
              </a:rPr>
              <a:t>todos </a:t>
            </a:r>
            <a:r>
              <a:rPr lang="es" b="0">
                <a:solidFill>
                  <a:srgbClr val="205867"/>
                </a:solidFill>
              </a:rPr>
              <a:t>los padres de Título I tengan la oportunidad de opinar sobre el Plan de participación de padres y familias de LEA. Analice cualquier encuesta, grupo focal, representante de los padres, etc. que sean parte de esa aportación.</a:t>
            </a:r>
            <a:endParaRPr/>
          </a:p>
          <a:p>
            <a:pPr marL="0" lvl="0" indent="0" algn="l" rtl="0">
              <a:spcBef>
                <a:spcPts val="0"/>
              </a:spcBef>
              <a:spcAft>
                <a:spcPts val="0"/>
              </a:spcAft>
              <a:buNone/>
            </a:pPr>
            <a:endParaRPr b="0">
              <a:solidFill>
                <a:srgbClr val="205867"/>
              </a:solidFill>
            </a:endParaRPr>
          </a:p>
          <a:p>
            <a:pPr marL="0" lvl="0" indent="0" algn="l" rtl="0">
              <a:spcBef>
                <a:spcPts val="0"/>
              </a:spcBef>
              <a:spcAft>
                <a:spcPts val="0"/>
              </a:spcAft>
              <a:buNone/>
            </a:pPr>
            <a:r>
              <a:rPr lang="es" b="0" u="sng">
                <a:solidFill>
                  <a:srgbClr val="205867"/>
                </a:solidFill>
              </a:rPr>
              <a:t>Importante </a:t>
            </a:r>
            <a:r>
              <a:rPr lang="es" b="0">
                <a:solidFill>
                  <a:srgbClr val="205867"/>
                </a:solidFill>
              </a:rPr>
              <a:t>: Los padres deben salir de la reunión sabiendo responder la siguiente pregunta: ¿ </a:t>
            </a:r>
            <a:r>
              <a:rPr lang="es" b="1">
                <a:solidFill>
                  <a:srgbClr val="205867"/>
                </a:solidFill>
              </a:rPr>
              <a:t>Qué es el Plan de participación de padres y familias de LEA y cómo pueden participar en el desarrollo del plan? </a:t>
            </a:r>
            <a:r>
              <a:rPr lang="es"/>
              <a:t>(Los padres deberían poder discutir el proceso que existe para su participación en el desarrollo del Plan LEA de participación de padres y familias).</a:t>
            </a:r>
            <a:endParaRPr/>
          </a:p>
          <a:p>
            <a:pPr marL="0" lvl="0" indent="0" algn="l" rtl="0">
              <a:spcBef>
                <a:spcPts val="0"/>
              </a:spcBef>
              <a:spcAft>
                <a:spcPts val="0"/>
              </a:spcAft>
              <a:buNone/>
            </a:pPr>
            <a:r>
              <a:rPr lang="es"/>
              <a:t> </a:t>
            </a:r>
            <a:endParaRPr/>
          </a:p>
        </p:txBody>
      </p:sp>
      <p:sp>
        <p:nvSpPr>
          <p:cNvPr id="129" name="Google Shape;129;p7: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8: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s" sz="1110"/>
              <a:t>- Tenga copias del CIP completo disponibles para que los padres puedan consultarlas durante esta discusión (el CIP bien podría estar todavía en forma de borrador en el momento de esta reunión, lo que presenta una excelente oportunidad para que los padres aporten sus opiniones mientras el CIP está en desarrollo). Nota: El Plan de participación de los padres y la familia de la escuela (que es la sección para padres del CIP) se abordará en la siguiente diapositiva.</a:t>
            </a:r>
            <a:endParaRPr/>
          </a:p>
          <a:p>
            <a:pPr marL="0" lvl="0" indent="0" algn="l" rtl="0">
              <a:spcBef>
                <a:spcPts val="0"/>
              </a:spcBef>
              <a:spcAft>
                <a:spcPts val="0"/>
              </a:spcAft>
              <a:buNone/>
            </a:pPr>
            <a:r>
              <a:rPr lang="es" sz="1110"/>
              <a:t>- Considere la posibilidad de contar con representantes del comité del CIP, en particular representantes de los padres, para compartir sobre el trabajo del comité durante estas dos diapositivas.</a:t>
            </a:r>
            <a:endParaRPr sz="1110"/>
          </a:p>
          <a:p>
            <a:pPr marL="0" lvl="0" indent="0" algn="l" rtl="0">
              <a:spcBef>
                <a:spcPts val="0"/>
              </a:spcBef>
              <a:spcAft>
                <a:spcPts val="0"/>
              </a:spcAft>
              <a:buNone/>
            </a:pPr>
            <a:endParaRPr sz="1110"/>
          </a:p>
          <a:p>
            <a:pPr marL="0" lvl="0" indent="0" algn="l" rtl="0">
              <a:spcBef>
                <a:spcPts val="0"/>
              </a:spcBef>
              <a:spcAft>
                <a:spcPts val="0"/>
              </a:spcAft>
              <a:buNone/>
            </a:pPr>
            <a:r>
              <a:rPr lang="es" sz="1110"/>
              <a:t>Conversar:</a:t>
            </a:r>
            <a:endParaRPr/>
          </a:p>
          <a:p>
            <a:pPr marL="0" lvl="0" indent="-70485" algn="l" rtl="0">
              <a:spcBef>
                <a:spcPts val="0"/>
              </a:spcBef>
              <a:spcAft>
                <a:spcPts val="0"/>
              </a:spcAft>
              <a:buClr>
                <a:schemeClr val="dk1"/>
              </a:buClr>
              <a:buSzPts val="1110"/>
              <a:buFont typeface="Calibri"/>
              <a:buChar char="-"/>
            </a:pPr>
            <a:r>
              <a:rPr lang="es" sz="1110"/>
              <a:t>Componentes clave del plan. Este es un momento excelente para compartir las fortalezas y debilidades académicas de la escuela con los padres y cómo necesitaremos trabajar todos juntos como socios para alcanzar ciertas metas, tanto para la escuela como para cada individuo: niño.</a:t>
            </a:r>
            <a:endParaRPr/>
          </a:p>
          <a:p>
            <a:pPr marL="0" marR="0" lvl="0" indent="0" algn="l" rtl="0">
              <a:lnSpc>
                <a:spcPct val="100000"/>
              </a:lnSpc>
              <a:spcBef>
                <a:spcPts val="0"/>
              </a:spcBef>
              <a:spcAft>
                <a:spcPts val="0"/>
              </a:spcAft>
              <a:buClr>
                <a:srgbClr val="205867"/>
              </a:buClr>
              <a:buSzPts val="1110"/>
              <a:buFont typeface="Calibri"/>
              <a:buNone/>
            </a:pPr>
            <a:r>
              <a:rPr lang="es" sz="1110" b="0">
                <a:solidFill>
                  <a:srgbClr val="205867"/>
                </a:solidFill>
              </a:rPr>
              <a:t>- </a:t>
            </a:r>
            <a:r>
              <a:rPr lang="es" sz="1110" b="0" u="sng">
                <a:solidFill>
                  <a:srgbClr val="205867"/>
                </a:solidFill>
              </a:rPr>
              <a:t>Los padres del Título I tienen el derecho, por ley, de participar en el desarrollo del CIP.</a:t>
            </a:r>
            <a:endParaRPr sz="1110"/>
          </a:p>
          <a:p>
            <a:pPr marL="0" lvl="0" indent="-70485" algn="l" rtl="0">
              <a:spcBef>
                <a:spcPts val="0"/>
              </a:spcBef>
              <a:spcAft>
                <a:spcPts val="0"/>
              </a:spcAft>
              <a:buClr>
                <a:schemeClr val="dk1"/>
              </a:buClr>
              <a:buSzPts val="1110"/>
              <a:buFont typeface="Calibri"/>
              <a:buChar char="-"/>
            </a:pPr>
            <a:r>
              <a:rPr lang="es" sz="1110"/>
              <a:t>El proceso y el cronograma para el trabajo del comité CIP y cómo los padres pueden dar su opinión.</a:t>
            </a:r>
            <a:endParaRPr/>
          </a:p>
          <a:p>
            <a:pPr marL="0" lvl="0" indent="-70485" algn="l" rtl="0">
              <a:spcBef>
                <a:spcPts val="0"/>
              </a:spcBef>
              <a:spcAft>
                <a:spcPts val="0"/>
              </a:spcAft>
              <a:buClr>
                <a:schemeClr val="dk1"/>
              </a:buClr>
              <a:buSzPts val="1110"/>
              <a:buFont typeface="Calibri"/>
              <a:buChar char="-"/>
            </a:pPr>
            <a:r>
              <a:rPr lang="es" sz="1110"/>
              <a:t>Presentar a los padres representantes del comité.</a:t>
            </a:r>
            <a:endParaRPr/>
          </a:p>
          <a:p>
            <a:pPr marL="0" lvl="0" indent="-70485" algn="l" rtl="0">
              <a:spcBef>
                <a:spcPts val="0"/>
              </a:spcBef>
              <a:spcAft>
                <a:spcPts val="0"/>
              </a:spcAft>
              <a:buClr>
                <a:schemeClr val="dk1"/>
              </a:buClr>
              <a:buSzPts val="1110"/>
              <a:buFont typeface="Calibri"/>
              <a:buChar char="-"/>
            </a:pPr>
            <a:r>
              <a:rPr lang="es" sz="1110"/>
              <a:t>Indique claramente el proceso que existe para que </a:t>
            </a:r>
            <a:r>
              <a:rPr lang="es" sz="1110" u="sng"/>
              <a:t>todos </a:t>
            </a:r>
            <a:r>
              <a:rPr lang="es" sz="1110" u="none"/>
              <a:t>los padres del Título I tengan la oportunidad de opinar sobre el CIP.</a:t>
            </a:r>
            <a:endParaRPr/>
          </a:p>
          <a:p>
            <a:pPr marL="0" lvl="0" indent="-70485" algn="l" rtl="0">
              <a:spcBef>
                <a:spcPts val="0"/>
              </a:spcBef>
              <a:spcAft>
                <a:spcPts val="0"/>
              </a:spcAft>
              <a:buClr>
                <a:schemeClr val="dk1"/>
              </a:buClr>
              <a:buSzPts val="1110"/>
              <a:buFont typeface="Calibri"/>
              <a:buChar char="-"/>
            </a:pPr>
            <a:r>
              <a:rPr lang="es" sz="1110" u="none"/>
              <a:t>Donde los padres pueden encontrar una copia completa del CIP en cualquier momento del año.</a:t>
            </a:r>
            <a:endParaRPr/>
          </a:p>
          <a:p>
            <a:pPr marL="0" lvl="0" indent="0" algn="l" rtl="0">
              <a:spcBef>
                <a:spcPts val="0"/>
              </a:spcBef>
              <a:spcAft>
                <a:spcPts val="0"/>
              </a:spcAft>
              <a:buClr>
                <a:schemeClr val="dk1"/>
              </a:buClr>
              <a:buSzPts val="1110"/>
              <a:buFont typeface="Calibri"/>
              <a:buNone/>
            </a:pPr>
            <a:endParaRPr sz="1110" u="none"/>
          </a:p>
          <a:p>
            <a:pPr marL="0" lvl="0" indent="0" algn="l" rtl="0">
              <a:spcBef>
                <a:spcPts val="0"/>
              </a:spcBef>
              <a:spcAft>
                <a:spcPts val="0"/>
              </a:spcAft>
              <a:buClr>
                <a:schemeClr val="dk1"/>
              </a:buClr>
              <a:buSzPts val="1110"/>
              <a:buFont typeface="Calibri"/>
              <a:buNone/>
            </a:pPr>
            <a:r>
              <a:rPr lang="es" sz="1110" u="sng"/>
              <a:t>Importante </a:t>
            </a:r>
            <a:r>
              <a:rPr lang="es" sz="1110" u="none"/>
              <a:t>: Los padres deben salir de la reunión pudiendo responder la siguiente pregunta: ¿ </a:t>
            </a:r>
            <a:r>
              <a:rPr lang="es" sz="1110" b="1" u="none"/>
              <a:t>Qué es el CIP y cómo se puede involucrar en su desarrollo? </a:t>
            </a:r>
            <a:r>
              <a:rPr lang="es" sz="1110" b="0" u="none"/>
              <a:t>(Los padres deberían poder discutir el proceso que existe para su participación en el desarrollo del CIP).</a:t>
            </a:r>
            <a:endParaRPr sz="1110" b="1" u="sng"/>
          </a:p>
        </p:txBody>
      </p:sp>
      <p:sp>
        <p:nvSpPr>
          <p:cNvPr id="136" name="Google Shape;136;p8: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9:notes"/>
          <p:cNvSpPr txBox="1">
            <a:spLocks noGrp="1"/>
          </p:cNvSpPr>
          <p:nvPr>
            <p:ph type="body" idx="1"/>
          </p:nvPr>
        </p:nvSpPr>
        <p:spPr>
          <a:xfrm>
            <a:off x="701040" y="4415790"/>
            <a:ext cx="5608320" cy="418338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200"/>
              <a:buFont typeface="Calibri"/>
              <a:buNone/>
            </a:pPr>
            <a:r>
              <a:rPr lang="es"/>
              <a:t>Distribuir el Plan de participación de padres y familias de la escuela (la Sección de participación de padres y familias del CIP).</a:t>
            </a:r>
            <a:endParaRPr/>
          </a:p>
          <a:p>
            <a:pPr marL="0" lvl="0" indent="0" algn="l" rtl="0">
              <a:spcBef>
                <a:spcPts val="0"/>
              </a:spcBef>
              <a:spcAft>
                <a:spcPts val="0"/>
              </a:spcAft>
              <a:buClr>
                <a:schemeClr val="dk1"/>
              </a:buClr>
              <a:buSzPts val="1200"/>
              <a:buFont typeface="Calibri"/>
              <a:buNone/>
            </a:pPr>
            <a:endParaRPr/>
          </a:p>
          <a:p>
            <a:pPr marL="0" lvl="0" indent="0" algn="l" rtl="0">
              <a:spcBef>
                <a:spcPts val="0"/>
              </a:spcBef>
              <a:spcAft>
                <a:spcPts val="0"/>
              </a:spcAft>
              <a:buClr>
                <a:schemeClr val="dk1"/>
              </a:buClr>
              <a:buSzPts val="1200"/>
              <a:buFont typeface="Calibri"/>
              <a:buNone/>
            </a:pPr>
            <a:r>
              <a:rPr lang="es"/>
              <a:t>Conversar:</a:t>
            </a:r>
            <a:endParaRPr/>
          </a:p>
          <a:p>
            <a:pPr marL="0" lvl="0" indent="0" algn="l" rtl="0">
              <a:spcBef>
                <a:spcPts val="0"/>
              </a:spcBef>
              <a:spcAft>
                <a:spcPts val="0"/>
              </a:spcAft>
              <a:buClr>
                <a:schemeClr val="dk1"/>
              </a:buClr>
              <a:buSzPts val="1200"/>
              <a:buFont typeface="Calibri"/>
              <a:buNone/>
            </a:pPr>
            <a:r>
              <a:rPr lang="es"/>
              <a:t>- El plan de participación de padres y familias de la escuela es parte del CIP, diseñado para trabajar con las otras partes para aumentar el rendimiento estudiantil.</a:t>
            </a:r>
            <a:endParaRPr/>
          </a:p>
          <a:p>
            <a:pPr marL="0" lvl="0" indent="-76200" algn="l" rtl="0">
              <a:spcBef>
                <a:spcPts val="0"/>
              </a:spcBef>
              <a:spcAft>
                <a:spcPts val="0"/>
              </a:spcAft>
              <a:buClr>
                <a:schemeClr val="dk1"/>
              </a:buClr>
              <a:buSzPts val="1200"/>
              <a:buFont typeface="Calibri"/>
              <a:buChar char="-"/>
            </a:pPr>
            <a:r>
              <a:rPr lang="es"/>
              <a:t>Haga hincapié en el componente de creación de capacidad y analice todas las oportunidades que estarán disponibles para los padres este año. Analice </a:t>
            </a:r>
            <a:r>
              <a:rPr lang="es" u="sng"/>
              <a:t>cómo </a:t>
            </a:r>
            <a:r>
              <a:rPr lang="es"/>
              <a:t>implementará todos los “deberes”, ya que la ley exige que se implementen.</a:t>
            </a:r>
            <a:endParaRPr/>
          </a:p>
          <a:p>
            <a:pPr marL="0" marR="0" lvl="0" indent="0" algn="l" rtl="0">
              <a:lnSpc>
                <a:spcPct val="100000"/>
              </a:lnSpc>
              <a:spcBef>
                <a:spcPts val="0"/>
              </a:spcBef>
              <a:spcAft>
                <a:spcPts val="0"/>
              </a:spcAft>
              <a:buClr>
                <a:srgbClr val="205867"/>
              </a:buClr>
              <a:buSzPts val="1200"/>
              <a:buFont typeface="Calibri"/>
              <a:buNone/>
            </a:pPr>
            <a:r>
              <a:rPr lang="es" b="0">
                <a:solidFill>
                  <a:srgbClr val="205867"/>
                </a:solidFill>
              </a:rPr>
              <a:t>- </a:t>
            </a:r>
            <a:r>
              <a:rPr lang="es" b="0" u="sng">
                <a:solidFill>
                  <a:srgbClr val="205867"/>
                </a:solidFill>
              </a:rPr>
              <a:t>Los padres de Título I tienen el derecho, por ley, de participar en el desarrollo del Plan de participación de padres y familias de la escuela.</a:t>
            </a:r>
            <a:endParaRPr/>
          </a:p>
          <a:p>
            <a:pPr marL="0" lvl="0" indent="-76200" algn="l" rtl="0">
              <a:spcBef>
                <a:spcPts val="0"/>
              </a:spcBef>
              <a:spcAft>
                <a:spcPts val="0"/>
              </a:spcAft>
              <a:buClr>
                <a:schemeClr val="dk1"/>
              </a:buClr>
              <a:buSzPts val="1200"/>
              <a:buFont typeface="Calibri"/>
              <a:buChar char="-"/>
            </a:pPr>
            <a:r>
              <a:rPr lang="es"/>
              <a:t>El proceso y el cronograma para el desarrollo del plan y cómo los padres pueden dar su opinión.</a:t>
            </a:r>
            <a:endParaRPr/>
          </a:p>
          <a:p>
            <a:pPr marL="0" lvl="0" indent="-76200" algn="l" rtl="0">
              <a:spcBef>
                <a:spcPts val="0"/>
              </a:spcBef>
              <a:spcAft>
                <a:spcPts val="0"/>
              </a:spcAft>
              <a:buClr>
                <a:schemeClr val="dk1"/>
              </a:buClr>
              <a:buSzPts val="1200"/>
              <a:buFont typeface="Calibri"/>
              <a:buChar char="-"/>
            </a:pPr>
            <a:r>
              <a:rPr lang="es"/>
              <a:t>Presentar a los padres representantes de los comités apropiados.</a:t>
            </a:r>
            <a:endParaRPr/>
          </a:p>
          <a:p>
            <a:pPr marL="0" lvl="0" indent="-76200" algn="l" rtl="0">
              <a:spcBef>
                <a:spcPts val="0"/>
              </a:spcBef>
              <a:spcAft>
                <a:spcPts val="0"/>
              </a:spcAft>
              <a:buClr>
                <a:schemeClr val="dk1"/>
              </a:buClr>
              <a:buSzPts val="1200"/>
              <a:buFont typeface="Calibri"/>
              <a:buChar char="-"/>
            </a:pPr>
            <a:r>
              <a:rPr lang="es"/>
              <a:t>Indique claramente el proceso que existe para que </a:t>
            </a:r>
            <a:r>
              <a:rPr lang="es" u="sng"/>
              <a:t>todos </a:t>
            </a:r>
            <a:r>
              <a:rPr lang="es" u="none"/>
              <a:t>los padres de Título I tengan la oportunidad de opinar sobre el plan.</a:t>
            </a:r>
            <a:endParaRPr/>
          </a:p>
          <a:p>
            <a:pPr marL="0" lvl="0" indent="0" algn="l" rtl="0">
              <a:spcBef>
                <a:spcPts val="0"/>
              </a:spcBef>
              <a:spcAft>
                <a:spcPts val="0"/>
              </a:spcAft>
              <a:buClr>
                <a:schemeClr val="dk1"/>
              </a:buClr>
              <a:buSzPts val="1200"/>
              <a:buFont typeface="Calibri"/>
              <a:buNone/>
            </a:pPr>
            <a:endParaRPr u="none"/>
          </a:p>
          <a:p>
            <a:pPr marL="0" lvl="0" indent="0" algn="l" rtl="0">
              <a:spcBef>
                <a:spcPts val="0"/>
              </a:spcBef>
              <a:spcAft>
                <a:spcPts val="0"/>
              </a:spcAft>
              <a:buClr>
                <a:schemeClr val="dk1"/>
              </a:buClr>
              <a:buSzPts val="1200"/>
              <a:buFont typeface="Calibri"/>
              <a:buNone/>
            </a:pPr>
            <a:r>
              <a:rPr lang="es" u="sng"/>
              <a:t>Importante </a:t>
            </a:r>
            <a:r>
              <a:rPr lang="es" u="none"/>
              <a:t>: Los padres deben salir de la reunión sabiendo responder la siguiente pregunta: ¿ </a:t>
            </a:r>
            <a:r>
              <a:rPr lang="es" b="1" u="none"/>
              <a:t>Recibió una copia del Plan de participación de padres y familias de su escuela y sabe cómo puede participar en su desarrollo? </a:t>
            </a:r>
            <a:r>
              <a:rPr lang="es" b="0" u="none"/>
              <a:t>(Los padres deberían poder discutir el proceso que existe para su participación en el desarrollo del Plan de participación de padres y familias de su escuela).</a:t>
            </a:r>
            <a:endParaRPr b="1" u="sng"/>
          </a:p>
          <a:p>
            <a:pPr marL="0" lvl="0" indent="0" algn="l" rtl="0">
              <a:spcBef>
                <a:spcPts val="0"/>
              </a:spcBef>
              <a:spcAft>
                <a:spcPts val="0"/>
              </a:spcAft>
              <a:buClr>
                <a:schemeClr val="dk1"/>
              </a:buClr>
              <a:buSzPts val="1200"/>
              <a:buFont typeface="Calibri"/>
              <a:buNone/>
            </a:pPr>
            <a:endParaRPr/>
          </a:p>
          <a:p>
            <a:pPr marL="0" lvl="0" indent="0" algn="l" rtl="0">
              <a:spcBef>
                <a:spcPts val="0"/>
              </a:spcBef>
              <a:spcAft>
                <a:spcPts val="0"/>
              </a:spcAft>
              <a:buClr>
                <a:schemeClr val="dk1"/>
              </a:buClr>
              <a:buSzPts val="1200"/>
              <a:buFont typeface="Calibri"/>
              <a:buNone/>
            </a:pPr>
            <a:endParaRPr/>
          </a:p>
        </p:txBody>
      </p:sp>
      <p:sp>
        <p:nvSpPr>
          <p:cNvPr id="143" name="Google Shape;143;p9:notes"/>
          <p:cNvSpPr txBox="1">
            <a:spLocks noGrp="1"/>
          </p:cNvSpPr>
          <p:nvPr>
            <p:ph type="sldNum" idx="12"/>
          </p:nvPr>
        </p:nvSpPr>
        <p:spPr>
          <a:xfrm>
            <a:off x="3970938" y="8829967"/>
            <a:ext cx="303784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17"/>
          <p:cNvSpPr txBox="1">
            <a:spLocks noGrp="1"/>
          </p:cNvSpPr>
          <p:nvPr>
            <p:ph type="ctrTitle"/>
          </p:nvPr>
        </p:nvSpPr>
        <p:spPr>
          <a:xfrm>
            <a:off x="685800" y="4648200"/>
            <a:ext cx="7772400" cy="8572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7"/>
          <p:cNvSpPr txBox="1">
            <a:spLocks noGrp="1"/>
          </p:cNvSpPr>
          <p:nvPr>
            <p:ph type="subTitle" idx="1"/>
          </p:nvPr>
        </p:nvSpPr>
        <p:spPr>
          <a:xfrm>
            <a:off x="1371600" y="5595938"/>
            <a:ext cx="6400800" cy="609600"/>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dk1"/>
              </a:buClr>
              <a:buSzPts val="2400"/>
              <a:buFont typeface="Arial"/>
              <a:buNone/>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18" name="Google Shape;18;p17"/>
          <p:cNvSpPr txBox="1">
            <a:spLocks noGrp="1"/>
          </p:cNvSpPr>
          <p:nvPr>
            <p:ph type="dt" idx="10"/>
          </p:nvPr>
        </p:nvSpPr>
        <p:spPr>
          <a:xfrm>
            <a:off x="457200" y="6305550"/>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7"/>
          <p:cNvSpPr txBox="1">
            <a:spLocks noGrp="1"/>
          </p:cNvSpPr>
          <p:nvPr>
            <p:ph type="ftr" idx="11"/>
          </p:nvPr>
        </p:nvSpPr>
        <p:spPr>
          <a:xfrm>
            <a:off x="3124200" y="6305550"/>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7"/>
          <p:cNvSpPr txBox="1">
            <a:spLocks noGrp="1"/>
          </p:cNvSpPr>
          <p:nvPr>
            <p:ph type="sldNum" idx="12"/>
          </p:nvPr>
        </p:nvSpPr>
        <p:spPr>
          <a:xfrm>
            <a:off x="6553200" y="6305550"/>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6"/>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6"/>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2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7"/>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7"/>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8"/>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0" name="Google Shape;30;p1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0"/>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0"/>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6" name="Google Shape;36;p20"/>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7" name="Google Shape;37;p2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1"/>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3" name="Google Shape;43;p21"/>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4" name="Google Shape;44;p2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5" name="Google Shape;45;p21"/>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6" name="Google Shape;46;p2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2"/>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4"/>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4"/>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1" name="Google Shape;61;p2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2" name="Google Shape;62;p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5"/>
          <p:cNvSpPr>
            <a:spLocks noGrp="1"/>
          </p:cNvSpPr>
          <p:nvPr>
            <p:ph type="pic" idx="2"/>
          </p:nvPr>
        </p:nvSpPr>
        <p:spPr>
          <a:xfrm>
            <a:off x="1792288" y="612775"/>
            <a:ext cx="5486400" cy="4114800"/>
          </a:xfrm>
          <a:prstGeom prst="rect">
            <a:avLst/>
          </a:prstGeom>
          <a:noFill/>
          <a:ln>
            <a:noFill/>
          </a:ln>
        </p:spPr>
      </p:sp>
      <p:sp>
        <p:nvSpPr>
          <p:cNvPr id="68" name="Google Shape;68;p25"/>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9" name="Google Shape;69;p2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1400" b="0" i="0" u="none" strike="noStrike" cap="none">
                <a:solidFill>
                  <a:schemeClr val="dk1"/>
                </a:solidFill>
                <a:latin typeface="Arial"/>
                <a:ea typeface="Arial"/>
                <a:cs typeface="Arial"/>
                <a:sym typeface="Arial"/>
              </a:defRPr>
            </a:lvl1pPr>
            <a:lvl2pPr marL="0" lvl="1" indent="0" algn="r">
              <a:spcBef>
                <a:spcPts val="0"/>
              </a:spcBef>
              <a:buNone/>
              <a:defRPr sz="1400" b="0" i="0" u="none" strike="noStrike" cap="none">
                <a:solidFill>
                  <a:schemeClr val="dk1"/>
                </a:solidFill>
                <a:latin typeface="Arial"/>
                <a:ea typeface="Arial"/>
                <a:cs typeface="Arial"/>
                <a:sym typeface="Arial"/>
              </a:defRPr>
            </a:lvl2pPr>
            <a:lvl3pPr marL="0" lvl="2" indent="0" algn="r">
              <a:spcBef>
                <a:spcPts val="0"/>
              </a:spcBef>
              <a:buNone/>
              <a:defRPr sz="1400" b="0" i="0" u="none" strike="noStrike" cap="none">
                <a:solidFill>
                  <a:schemeClr val="dk1"/>
                </a:solidFill>
                <a:latin typeface="Arial"/>
                <a:ea typeface="Arial"/>
                <a:cs typeface="Arial"/>
                <a:sym typeface="Arial"/>
              </a:defRPr>
            </a:lvl3pPr>
            <a:lvl4pPr marL="0" lvl="3" indent="0" algn="r">
              <a:spcBef>
                <a:spcPts val="0"/>
              </a:spcBef>
              <a:buNone/>
              <a:defRPr sz="1400" b="0" i="0" u="none" strike="noStrike" cap="none">
                <a:solidFill>
                  <a:schemeClr val="dk1"/>
                </a:solidFill>
                <a:latin typeface="Arial"/>
                <a:ea typeface="Arial"/>
                <a:cs typeface="Arial"/>
                <a:sym typeface="Arial"/>
              </a:defRPr>
            </a:lvl4pPr>
            <a:lvl5pPr marL="0" lvl="4" indent="0" algn="r">
              <a:spcBef>
                <a:spcPts val="0"/>
              </a:spcBef>
              <a:buNone/>
              <a:defRPr sz="1400" b="0" i="0" u="none" strike="noStrike" cap="none">
                <a:solidFill>
                  <a:schemeClr val="dk1"/>
                </a:solidFill>
                <a:latin typeface="Arial"/>
                <a:ea typeface="Arial"/>
                <a:cs typeface="Arial"/>
                <a:sym typeface="Arial"/>
              </a:defRPr>
            </a:lvl5pPr>
            <a:lvl6pPr marL="0" lvl="5" indent="0" algn="r">
              <a:spcBef>
                <a:spcPts val="0"/>
              </a:spcBef>
              <a:buNone/>
              <a:defRPr sz="1400" b="0" i="0" u="none" strike="noStrike" cap="none">
                <a:solidFill>
                  <a:schemeClr val="dk1"/>
                </a:solidFill>
                <a:latin typeface="Arial"/>
                <a:ea typeface="Arial"/>
                <a:cs typeface="Arial"/>
                <a:sym typeface="Arial"/>
              </a:defRPr>
            </a:lvl6pPr>
            <a:lvl7pPr marL="0" lvl="6" indent="0" algn="r">
              <a:spcBef>
                <a:spcPts val="0"/>
              </a:spcBef>
              <a:buNone/>
              <a:defRPr sz="1400" b="0" i="0" u="none" strike="noStrike" cap="none">
                <a:solidFill>
                  <a:schemeClr val="dk1"/>
                </a:solidFill>
                <a:latin typeface="Arial"/>
                <a:ea typeface="Arial"/>
                <a:cs typeface="Arial"/>
                <a:sym typeface="Arial"/>
              </a:defRPr>
            </a:lvl7pPr>
            <a:lvl8pPr marL="0" lvl="7" indent="0" algn="r">
              <a:spcBef>
                <a:spcPts val="0"/>
              </a:spcBef>
              <a:buNone/>
              <a:defRPr sz="1400" b="0" i="0" u="none" strike="noStrike" cap="none">
                <a:solidFill>
                  <a:schemeClr val="dk1"/>
                </a:solidFill>
                <a:latin typeface="Arial"/>
                <a:ea typeface="Arial"/>
                <a:cs typeface="Arial"/>
                <a:sym typeface="Arial"/>
              </a:defRPr>
            </a:lvl8pPr>
            <a:lvl9pPr marL="0" lvl="8" indent="0" algn="r">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60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lt1"/>
                </a:solidFill>
                <a:latin typeface="Arial"/>
                <a:ea typeface="Arial"/>
                <a:cs typeface="Arial"/>
                <a:sym typeface="Arial"/>
              </a:defRPr>
            </a:lvl9pPr>
          </a:lstStyle>
          <a:p>
            <a:endParaRPr/>
          </a:p>
        </p:txBody>
      </p:sp>
      <p:sp>
        <p:nvSpPr>
          <p:cNvPr id="11" name="Google Shape;11;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2" name="Google Shape;12;p1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400" b="0" i="0" u="none" strike="noStrike" cap="none">
                <a:solidFill>
                  <a:schemeClr val="dk1"/>
                </a:solidFill>
                <a:latin typeface="Arial"/>
                <a:ea typeface="Arial"/>
                <a:cs typeface="Arial"/>
                <a:sym typeface="Arial"/>
              </a:defRPr>
            </a:lvl1pPr>
            <a:lvl2pPr marL="0" marR="0" lvl="1" indent="0" algn="r" rtl="0">
              <a:spcBef>
                <a:spcPts val="0"/>
              </a:spcBef>
              <a:buNone/>
              <a:defRPr sz="1400" b="0" i="0" u="none" strike="noStrike" cap="none">
                <a:solidFill>
                  <a:schemeClr val="dk1"/>
                </a:solidFill>
                <a:latin typeface="Arial"/>
                <a:ea typeface="Arial"/>
                <a:cs typeface="Arial"/>
                <a:sym typeface="Arial"/>
              </a:defRPr>
            </a:lvl2pPr>
            <a:lvl3pPr marL="0" marR="0" lvl="2" indent="0" algn="r" rtl="0">
              <a:spcBef>
                <a:spcPts val="0"/>
              </a:spcBef>
              <a:buNone/>
              <a:defRPr sz="1400" b="0" i="0" u="none" strike="noStrike" cap="none">
                <a:solidFill>
                  <a:schemeClr val="dk1"/>
                </a:solidFill>
                <a:latin typeface="Arial"/>
                <a:ea typeface="Arial"/>
                <a:cs typeface="Arial"/>
                <a:sym typeface="Arial"/>
              </a:defRPr>
            </a:lvl3pPr>
            <a:lvl4pPr marL="0" marR="0" lvl="3" indent="0" algn="r" rtl="0">
              <a:spcBef>
                <a:spcPts val="0"/>
              </a:spcBef>
              <a:buNone/>
              <a:defRPr sz="1400" b="0" i="0" u="none" strike="noStrike" cap="none">
                <a:solidFill>
                  <a:schemeClr val="dk1"/>
                </a:solidFill>
                <a:latin typeface="Arial"/>
                <a:ea typeface="Arial"/>
                <a:cs typeface="Arial"/>
                <a:sym typeface="Arial"/>
              </a:defRPr>
            </a:lvl4pPr>
            <a:lvl5pPr marL="0" marR="0" lvl="4" indent="0" algn="r" rtl="0">
              <a:spcBef>
                <a:spcPts val="0"/>
              </a:spcBef>
              <a:buNone/>
              <a:defRPr sz="1400" b="0" i="0" u="none" strike="noStrike" cap="none">
                <a:solidFill>
                  <a:schemeClr val="dk1"/>
                </a:solidFill>
                <a:latin typeface="Arial"/>
                <a:ea typeface="Arial"/>
                <a:cs typeface="Arial"/>
                <a:sym typeface="Arial"/>
              </a:defRPr>
            </a:lvl5pPr>
            <a:lvl6pPr marL="0" marR="0" lvl="5" indent="0" algn="r" rtl="0">
              <a:spcBef>
                <a:spcPts val="0"/>
              </a:spcBef>
              <a:buNone/>
              <a:defRPr sz="1400" b="0" i="0" u="none" strike="noStrike" cap="none">
                <a:solidFill>
                  <a:schemeClr val="dk1"/>
                </a:solidFill>
                <a:latin typeface="Arial"/>
                <a:ea typeface="Arial"/>
                <a:cs typeface="Arial"/>
                <a:sym typeface="Arial"/>
              </a:defRPr>
            </a:lvl6pPr>
            <a:lvl7pPr marL="0" marR="0" lvl="6" indent="0" algn="r" rtl="0">
              <a:spcBef>
                <a:spcPts val="0"/>
              </a:spcBef>
              <a:buNone/>
              <a:defRPr sz="1400" b="0" i="0" u="none" strike="noStrike" cap="none">
                <a:solidFill>
                  <a:schemeClr val="dk1"/>
                </a:solidFill>
                <a:latin typeface="Arial"/>
                <a:ea typeface="Arial"/>
                <a:cs typeface="Arial"/>
                <a:sym typeface="Arial"/>
              </a:defRPr>
            </a:lvl7pPr>
            <a:lvl8pPr marL="0" marR="0" lvl="7" indent="0" algn="r" rtl="0">
              <a:spcBef>
                <a:spcPts val="0"/>
              </a:spcBef>
              <a:buNone/>
              <a:defRPr sz="1400" b="0" i="0" u="none" strike="noStrike" cap="none">
                <a:solidFill>
                  <a:schemeClr val="dk1"/>
                </a:solidFill>
                <a:latin typeface="Arial"/>
                <a:ea typeface="Arial"/>
                <a:cs typeface="Arial"/>
                <a:sym typeface="Arial"/>
              </a:defRPr>
            </a:lvl8pPr>
            <a:lvl9pPr marL="0" marR="0" lvl="8" indent="0" algn="r" rtl="0">
              <a:spcBef>
                <a:spcPts val="0"/>
              </a:spcBef>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tfowlerscott@gmail.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685800" y="4724400"/>
            <a:ext cx="7772400" cy="1524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s" sz="3200"/>
              <a:t>Bienvenidos a la </a:t>
            </a:r>
            <a:br>
              <a:rPr lang="en-US" sz="3200"/>
            </a:br>
            <a:r>
              <a:rPr lang="es" sz="3200"/>
              <a:t>Reunión Anual de Padres de Título I </a:t>
            </a:r>
            <a:br>
              <a:rPr lang="en-US" sz="3200"/>
            </a:br>
            <a:r>
              <a:rPr lang="es" sz="3200"/>
              <a:t>2023-2024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0"/>
          <p:cNvSpPr txBox="1">
            <a:spLocks noGrp="1"/>
          </p:cNvSpPr>
          <p:nvPr>
            <p:ph type="title"/>
          </p:nvPr>
        </p:nvSpPr>
        <p:spPr>
          <a:xfrm>
            <a:off x="381000" y="457200"/>
            <a:ext cx="5943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2800"/>
              <a:t>¿Qué es el Pacto Escuela-Padres?</a:t>
            </a:r>
            <a:endParaRPr/>
          </a:p>
        </p:txBody>
      </p:sp>
      <p:sp>
        <p:nvSpPr>
          <p:cNvPr id="153" name="Google Shape;153;p10"/>
          <p:cNvSpPr txBox="1">
            <a:spLocks noGrp="1"/>
          </p:cNvSpPr>
          <p:nvPr>
            <p:ph type="body" idx="1"/>
          </p:nvPr>
        </p:nvSpPr>
        <p:spPr>
          <a:xfrm>
            <a:off x="457200" y="2133601"/>
            <a:ext cx="80010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s" sz="2200"/>
              <a:t>El pacto es un compromiso de la </a:t>
            </a:r>
            <a:r>
              <a:rPr lang="es" sz="2200" b="1"/>
              <a:t>escuela </a:t>
            </a:r>
            <a:r>
              <a:rPr lang="es" sz="2200"/>
              <a:t>, los </a:t>
            </a:r>
            <a:r>
              <a:rPr lang="es" sz="2200" b="1"/>
              <a:t>padres </a:t>
            </a:r>
            <a:r>
              <a:rPr lang="es" sz="2200"/>
              <a:t>y el </a:t>
            </a:r>
            <a:r>
              <a:rPr lang="es" sz="2200" b="1"/>
              <a:t>estudiante </a:t>
            </a:r>
            <a:r>
              <a:rPr lang="es" sz="2200"/>
              <a:t>de compartir la responsabilidad de mejorar el rendimiento académico.</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s" sz="2200"/>
              <a:t>Ustedes, como padres de Título I, tienen derecho a participar en el desarrollo del Pacto entre escuela y padres.</a:t>
            </a:r>
            <a:endParaRPr/>
          </a:p>
          <a:p>
            <a:pPr marL="342900" lvl="0" indent="-342900" algn="l" rtl="0">
              <a:spcBef>
                <a:spcPts val="440"/>
              </a:spcBef>
              <a:spcAft>
                <a:spcPts val="0"/>
              </a:spcAft>
              <a:buClr>
                <a:schemeClr val="dk1"/>
              </a:buClr>
              <a:buSzPts val="2200"/>
              <a:buFont typeface="Arial"/>
              <a:buChar char="•"/>
            </a:pPr>
            <a:r>
              <a:rPr lang="es" sz="2200"/>
              <a:t>La sección escolar </a:t>
            </a:r>
            <a:r>
              <a:rPr lang="es" sz="2200" b="1" u="sng"/>
              <a:t>DEBE </a:t>
            </a:r>
            <a:r>
              <a:rPr lang="es" sz="2200"/>
              <a:t>incluir los siguientes 6 componentes</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s" sz="2200"/>
              <a:t>Distribución del Pacto.</a:t>
            </a:r>
            <a:endParaRPr/>
          </a:p>
          <a:p>
            <a:pPr marL="742950" lvl="1" indent="-285750" algn="l" rtl="0">
              <a:spcBef>
                <a:spcPts val="360"/>
              </a:spcBef>
              <a:spcAft>
                <a:spcPts val="0"/>
              </a:spcAft>
              <a:buClr>
                <a:schemeClr val="dk1"/>
              </a:buClr>
              <a:buSzPts val="1800"/>
              <a:buFont typeface="Arial"/>
              <a:buChar char="–"/>
            </a:pPr>
            <a:r>
              <a:rPr lang="es" sz="1800"/>
              <a:t>Se pide a los padres que firmen y devuelvan los pactos a los maestros.</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1"/>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2800"/>
              <a:t>¿Cómo solicito las calificaciones de los maestros de mi hijo?</a:t>
            </a:r>
            <a:endParaRPr/>
          </a:p>
        </p:txBody>
      </p:sp>
      <p:sp>
        <p:nvSpPr>
          <p:cNvPr id="160" name="Google Shape;160;p11"/>
          <p:cNvSpPr txBox="1">
            <a:spLocks noGrp="1"/>
          </p:cNvSpPr>
          <p:nvPr>
            <p:ph type="body" idx="1"/>
          </p:nvPr>
        </p:nvSpPr>
        <p:spPr>
          <a:xfrm>
            <a:off x="457200" y="2667000"/>
            <a:ext cx="8001000" cy="2895599"/>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s" sz="2200"/>
              <a:t>Ustedes, como padres de Título I, tienen derecho a solicitar las calificaciones de los maestros de su hijo.</a:t>
            </a:r>
            <a:endParaRPr/>
          </a:p>
          <a:p>
            <a:pPr marL="342900" lvl="0" indent="-342900" algn="l" rtl="0">
              <a:spcBef>
                <a:spcPts val="440"/>
              </a:spcBef>
              <a:spcAft>
                <a:spcPts val="0"/>
              </a:spcAft>
              <a:buClr>
                <a:schemeClr val="dk1"/>
              </a:buClr>
              <a:buSzPts val="2200"/>
              <a:buFont typeface="Arial"/>
              <a:buChar char="•"/>
            </a:pPr>
            <a:r>
              <a:rPr lang="es" sz="2200"/>
              <a:t>Cómo se le notifica sobre este derecho y el proceso para realizar dicha solicitud.</a:t>
            </a:r>
            <a:endParaRPr/>
          </a:p>
          <a:p>
            <a:pPr marL="742950" lvl="1" indent="-285750" algn="l" rtl="0">
              <a:spcBef>
                <a:spcPts val="360"/>
              </a:spcBef>
              <a:spcAft>
                <a:spcPts val="0"/>
              </a:spcAft>
              <a:buClr>
                <a:schemeClr val="dk1"/>
              </a:buClr>
              <a:buSzPts val="1800"/>
              <a:buFont typeface="Arial"/>
              <a:buChar char="–"/>
            </a:pPr>
            <a:r>
              <a:rPr lang="es" sz="1800"/>
              <a:t>Formulario del derecho de los padres a saber</a:t>
            </a:r>
            <a:endParaRPr/>
          </a:p>
          <a:p>
            <a:pPr marL="1143000" lvl="2" indent="-228600" algn="l" rtl="0">
              <a:spcBef>
                <a:spcPts val="320"/>
              </a:spcBef>
              <a:spcAft>
                <a:spcPts val="0"/>
              </a:spcAft>
              <a:buClr>
                <a:schemeClr val="dk1"/>
              </a:buClr>
              <a:buSzPts val="1600"/>
              <a:buFont typeface="Arial"/>
              <a:buChar char="•"/>
            </a:pPr>
            <a:r>
              <a:rPr lang="es" sz="1600"/>
              <a:t>El formulario se entregará a los padres antes del 31 de octubre </a:t>
            </a:r>
            <a:r>
              <a:rPr lang="es" sz="1600" baseline="30000"/>
              <a:t>de </a:t>
            </a:r>
            <a:r>
              <a:rPr lang="es" sz="1600"/>
              <a:t>2023.</a:t>
            </a:r>
            <a:endParaRPr/>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2"/>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2800"/>
              <a:t>Cómo se lleva a cabo la evaluación de la </a:t>
            </a:r>
            <a:br>
              <a:rPr lang="en-US" sz="2800"/>
            </a:br>
            <a:r>
              <a:rPr lang="es" sz="2800"/>
              <a:t>Política de participación de padres y familias de LEA?</a:t>
            </a:r>
            <a:endParaRPr/>
          </a:p>
        </p:txBody>
      </p:sp>
      <p:sp>
        <p:nvSpPr>
          <p:cNvPr id="167" name="Google Shape;167;p12"/>
          <p:cNvSpPr txBox="1">
            <a:spLocks noGrp="1"/>
          </p:cNvSpPr>
          <p:nvPr>
            <p:ph type="body" idx="1"/>
          </p:nvPr>
        </p:nvSpPr>
        <p:spPr>
          <a:xfrm>
            <a:off x="1143000" y="1981200"/>
            <a:ext cx="7162800" cy="4724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s" sz="2200"/>
              <a:t>Requisitos de evaluación</a:t>
            </a:r>
            <a:endParaRPr/>
          </a:p>
          <a:p>
            <a:pPr marL="342900" lvl="0" indent="-342900" algn="l" rtl="0">
              <a:spcBef>
                <a:spcPts val="360"/>
              </a:spcBef>
              <a:spcAft>
                <a:spcPts val="0"/>
              </a:spcAft>
              <a:buClr>
                <a:schemeClr val="dk1"/>
              </a:buClr>
              <a:buSzPts val="1800"/>
              <a:buFont typeface="Arial"/>
              <a:buChar char="•"/>
            </a:pPr>
            <a:r>
              <a:rPr lang="es" sz="1800"/>
              <a:t>Las LEA y las escuelas deben llegar activamente a todos los padres y familias, superando las barreras de la cultura, el idioma, las discapacidades y la pobreza.</a:t>
            </a:r>
            <a:endParaRPr/>
          </a:p>
          <a:p>
            <a:pPr marL="742950" lvl="1" indent="-285750" algn="l" rtl="0">
              <a:spcBef>
                <a:spcPts val="360"/>
              </a:spcBef>
              <a:spcAft>
                <a:spcPts val="0"/>
              </a:spcAft>
              <a:buClr>
                <a:schemeClr val="dk1"/>
              </a:buClr>
              <a:buSzPts val="1800"/>
              <a:buFont typeface="Arial"/>
              <a:buChar char="–"/>
            </a:pPr>
            <a:r>
              <a:rPr lang="es" sz="1800"/>
              <a:t>Realizar anualmente</a:t>
            </a:r>
            <a:endParaRPr/>
          </a:p>
          <a:p>
            <a:pPr marL="742950" lvl="1" indent="-285750" algn="l" rtl="0">
              <a:spcBef>
                <a:spcPts val="360"/>
              </a:spcBef>
              <a:spcAft>
                <a:spcPts val="0"/>
              </a:spcAft>
              <a:buClr>
                <a:schemeClr val="dk1"/>
              </a:buClr>
              <a:buSzPts val="1800"/>
              <a:buFont typeface="Arial"/>
              <a:buChar char="–"/>
            </a:pPr>
            <a:r>
              <a:rPr lang="es" sz="1800"/>
              <a:t>Conducta con los padres del Título I</a:t>
            </a:r>
            <a:endParaRPr/>
          </a:p>
          <a:p>
            <a:pPr marL="742950" lvl="1" indent="-285750" algn="l" rtl="0">
              <a:spcBef>
                <a:spcPts val="360"/>
              </a:spcBef>
              <a:spcAft>
                <a:spcPts val="0"/>
              </a:spcAft>
              <a:buClr>
                <a:schemeClr val="dk1"/>
              </a:buClr>
              <a:buSzPts val="1800"/>
              <a:buFont typeface="Arial"/>
              <a:buChar char="–"/>
            </a:pPr>
            <a:r>
              <a:rPr lang="es" sz="1800"/>
              <a:t>Analizar el contenido y la eficacia del plan actual.</a:t>
            </a:r>
            <a:endParaRPr/>
          </a:p>
          <a:p>
            <a:pPr marL="742950" lvl="1" indent="-285750" algn="l" rtl="0">
              <a:spcBef>
                <a:spcPts val="360"/>
              </a:spcBef>
              <a:spcAft>
                <a:spcPts val="0"/>
              </a:spcAft>
              <a:buClr>
                <a:schemeClr val="dk1"/>
              </a:buClr>
              <a:buSzPts val="1800"/>
              <a:buFont typeface="Arial"/>
              <a:buChar char="–"/>
            </a:pPr>
            <a:r>
              <a:rPr lang="es" sz="1800"/>
              <a:t>Identificar barreras a la participación de los padres y la familia</a:t>
            </a:r>
            <a:endParaRPr/>
          </a:p>
          <a:p>
            <a:pPr marL="742950" lvl="1" indent="-285750" algn="l" rtl="0">
              <a:spcBef>
                <a:spcPts val="360"/>
              </a:spcBef>
              <a:spcAft>
                <a:spcPts val="0"/>
              </a:spcAft>
              <a:buClr>
                <a:schemeClr val="dk1"/>
              </a:buClr>
              <a:buSzPts val="1800"/>
              <a:buFont typeface="Arial"/>
              <a:buChar char="–"/>
            </a:pPr>
            <a:r>
              <a:rPr lang="es" sz="1800"/>
              <a:t>Los datos/entradas pueden incluir...</a:t>
            </a:r>
            <a:endParaRPr/>
          </a:p>
          <a:p>
            <a:pPr marL="1143000" lvl="2" indent="-228600" algn="l" rtl="0">
              <a:spcBef>
                <a:spcPts val="320"/>
              </a:spcBef>
              <a:spcAft>
                <a:spcPts val="0"/>
              </a:spcAft>
              <a:buClr>
                <a:schemeClr val="dk1"/>
              </a:buClr>
              <a:buSzPts val="1600"/>
              <a:buFont typeface="Arial"/>
              <a:buChar char="•"/>
            </a:pPr>
            <a:r>
              <a:rPr lang="es" sz="1600"/>
              <a:t>Encuesta para padres (obligatoria)</a:t>
            </a:r>
            <a:endParaRPr/>
          </a:p>
          <a:p>
            <a:pPr marL="1143000" lvl="2" indent="-228600" algn="l" rtl="0">
              <a:spcBef>
                <a:spcPts val="320"/>
              </a:spcBef>
              <a:spcAft>
                <a:spcPts val="0"/>
              </a:spcAft>
              <a:buClr>
                <a:schemeClr val="dk1"/>
              </a:buClr>
              <a:buSzPts val="1600"/>
              <a:buFont typeface="Arial"/>
              <a:buChar char="•"/>
            </a:pPr>
            <a:r>
              <a:rPr lang="es" sz="1600"/>
              <a:t>Grupos de enfoque</a:t>
            </a:r>
            <a:endParaRPr/>
          </a:p>
          <a:p>
            <a:pPr marL="1143000" lvl="2" indent="-228600" algn="l" rtl="0">
              <a:spcBef>
                <a:spcPts val="320"/>
              </a:spcBef>
              <a:spcAft>
                <a:spcPts val="0"/>
              </a:spcAft>
              <a:buClr>
                <a:schemeClr val="dk1"/>
              </a:buClr>
              <a:buSzPts val="1600"/>
              <a:buFont typeface="Arial"/>
              <a:buChar char="•"/>
            </a:pPr>
            <a:r>
              <a:rPr lang="es" sz="1600"/>
              <a:t>Comités asesores de padres</a:t>
            </a:r>
            <a:endParaRPr/>
          </a:p>
          <a:p>
            <a:pPr marL="342900" lvl="0" indent="-342900" algn="l" rtl="0">
              <a:spcBef>
                <a:spcPts val="480"/>
              </a:spcBef>
              <a:spcAft>
                <a:spcPts val="0"/>
              </a:spcAft>
              <a:buClr>
                <a:schemeClr val="dk1"/>
              </a:buClr>
              <a:buSzPts val="2400"/>
              <a:buFont typeface="Arial"/>
              <a:buChar char="•"/>
            </a:pPr>
            <a:r>
              <a:rPr lang="es"/>
              <a:t>Proceso y cronograma</a:t>
            </a:r>
            <a:endParaRPr sz="500"/>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s" sz="2200"/>
              <a:t>Cómo la evaluación informa el plan del próximo año</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3"/>
          <p:cNvSpPr txBox="1">
            <a:spLocks noGrp="1"/>
          </p:cNvSpPr>
          <p:nvPr>
            <p:ph type="title"/>
          </p:nvPr>
        </p:nvSpPr>
        <p:spPr>
          <a:xfrm>
            <a:off x="381000" y="457200"/>
            <a:ext cx="5791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3200"/>
              <a:t>¿Quiénes son los padres líderes en mi escuela?</a:t>
            </a:r>
            <a:endParaRPr/>
          </a:p>
        </p:txBody>
      </p:sp>
      <p:sp>
        <p:nvSpPr>
          <p:cNvPr id="174" name="Google Shape;174;p13"/>
          <p:cNvSpPr txBox="1">
            <a:spLocks noGrp="1"/>
          </p:cNvSpPr>
          <p:nvPr>
            <p:ph type="body" idx="1"/>
          </p:nvPr>
        </p:nvSpPr>
        <p:spPr>
          <a:xfrm>
            <a:off x="457200" y="2362200"/>
            <a:ext cx="8229600" cy="3124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None/>
            </a:pPr>
            <a:r>
              <a:rPr lang="es" sz="2000"/>
              <a:t>           </a:t>
            </a:r>
            <a:r>
              <a:rPr lang="es" sz="2000" b="1"/>
              <a:t>Nombre Teléfono Dirección de correo electrónico</a:t>
            </a:r>
            <a:endParaRPr/>
          </a:p>
          <a:p>
            <a:pPr marL="342900" lvl="0" indent="-342900" algn="l" rtl="0">
              <a:spcBef>
                <a:spcPts val="400"/>
              </a:spcBef>
              <a:spcAft>
                <a:spcPts val="0"/>
              </a:spcAft>
              <a:buClr>
                <a:schemeClr val="dk1"/>
              </a:buClr>
              <a:buSzPts val="2000"/>
              <a:buFont typeface="Arial"/>
              <a:buChar char="•"/>
            </a:pPr>
            <a:r>
              <a:rPr lang="es" sz="2000"/>
              <a:t>Seretta Posey-Rudolph</a:t>
            </a:r>
            <a:r>
              <a:rPr lang="es" sz="1700"/>
              <a:t> </a:t>
            </a:r>
            <a:r>
              <a:rPr lang="es" sz="2000"/>
              <a:t>205-876-7565</a:t>
            </a:r>
            <a:r>
              <a:rPr lang="es" sz="1700"/>
              <a:t>    </a:t>
            </a:r>
            <a:r>
              <a:rPr lang="es" sz="2000"/>
              <a:t>spsey1089@yahoo.com</a:t>
            </a:r>
            <a:endParaRPr sz="2000"/>
          </a:p>
          <a:p>
            <a:pPr marL="342900" lvl="0" indent="-355600" algn="l" rtl="0">
              <a:spcBef>
                <a:spcPts val="0"/>
              </a:spcBef>
              <a:spcAft>
                <a:spcPts val="0"/>
              </a:spcAft>
              <a:buSzPts val="2000"/>
              <a:buChar char="•"/>
            </a:pPr>
            <a:r>
              <a:rPr lang="es" sz="2000"/>
              <a:t>Takeysha Scott 205-267-7147 </a:t>
            </a:r>
            <a:r>
              <a:rPr lang="es" sz="2000" u="sng">
                <a:solidFill>
                  <a:schemeClr val="hlink"/>
                </a:solidFill>
                <a:hlinkClick r:id="rId3"/>
              </a:rPr>
              <a:t>tfowlerscott@gmail.com</a:t>
            </a:r>
            <a:endParaRPr sz="2000"/>
          </a:p>
          <a:p>
            <a:pPr marL="342900" lvl="0" indent="-355600" algn="l" rtl="0">
              <a:spcBef>
                <a:spcPts val="0"/>
              </a:spcBef>
              <a:spcAft>
                <a:spcPts val="0"/>
              </a:spcAft>
              <a:buSzPts val="2000"/>
              <a:buChar char="•"/>
            </a:pPr>
            <a:r>
              <a:rPr lang="es" sz="2000"/>
              <a:t>Muñeca Ford 205-222-9469 muñeca Ford12@gmail.com</a:t>
            </a:r>
            <a:endParaRPr sz="2000"/>
          </a:p>
          <a:p>
            <a:pPr marL="342900" lvl="0" indent="0" algn="l" rtl="0">
              <a:spcBef>
                <a:spcPts val="400"/>
              </a:spcBef>
              <a:spcAft>
                <a:spcPts val="0"/>
              </a:spcAft>
              <a:buNone/>
            </a:pPr>
            <a:endParaRPr sz="2000"/>
          </a:p>
          <a:p>
            <a:pPr marL="342900" lvl="0" indent="-342900" algn="l" rtl="0">
              <a:spcBef>
                <a:spcPts val="400"/>
              </a:spcBef>
              <a:spcAft>
                <a:spcPts val="0"/>
              </a:spcAft>
              <a:buClr>
                <a:schemeClr val="dk1"/>
              </a:buClr>
              <a:buSzPts val="2000"/>
              <a:buFont typeface="Arial"/>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s"/>
              <a:t>MEDIO</a:t>
            </a:r>
            <a:endParaRPr/>
          </a:p>
        </p:txBody>
      </p:sp>
      <p:sp>
        <p:nvSpPr>
          <p:cNvPr id="180" name="Google Shape;180;p14"/>
          <p:cNvSpPr txBox="1">
            <a:spLocks noGrp="1"/>
          </p:cNvSpPr>
          <p:nvPr>
            <p:ph type="body" idx="1"/>
          </p:nvPr>
        </p:nvSpPr>
        <p:spPr>
          <a:xfrm>
            <a:off x="722313" y="2057401"/>
            <a:ext cx="7772400" cy="2349500"/>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dk1"/>
              </a:buClr>
              <a:buSzPts val="2000"/>
              <a:buFont typeface="Arial"/>
              <a:buNone/>
            </a:pPr>
            <a:r>
              <a:rPr lang="es"/>
              <a:t>Contacto del distrito</a:t>
            </a:r>
            <a:endParaRPr/>
          </a:p>
          <a:p>
            <a:pPr marL="0" lvl="0" indent="0" algn="ctr" rtl="0">
              <a:spcBef>
                <a:spcPts val="400"/>
              </a:spcBef>
              <a:spcAft>
                <a:spcPts val="0"/>
              </a:spcAft>
              <a:buClr>
                <a:schemeClr val="dk1"/>
              </a:buClr>
              <a:buSzPts val="2000"/>
              <a:buFont typeface="Arial"/>
              <a:buNone/>
            </a:pPr>
            <a:r>
              <a:rPr lang="es"/>
              <a:t>Escuelas de la ciudad del mediocampo</a:t>
            </a:r>
            <a:endParaRPr/>
          </a:p>
          <a:p>
            <a:pPr marL="0" lvl="0" indent="0" algn="ctr" rtl="0">
              <a:spcBef>
                <a:spcPts val="400"/>
              </a:spcBef>
              <a:spcAft>
                <a:spcPts val="0"/>
              </a:spcAft>
              <a:buClr>
                <a:schemeClr val="dk1"/>
              </a:buClr>
              <a:buSzPts val="2000"/>
              <a:buFont typeface="Arial"/>
              <a:buNone/>
            </a:pPr>
            <a:r>
              <a:rPr lang="es"/>
              <a:t>Coordinador de Programas Federales</a:t>
            </a:r>
            <a:endParaRPr/>
          </a:p>
          <a:p>
            <a:pPr marL="0" lvl="0" indent="0" algn="ctr" rtl="0">
              <a:spcBef>
                <a:spcPts val="400"/>
              </a:spcBef>
              <a:spcAft>
                <a:spcPts val="0"/>
              </a:spcAft>
              <a:buClr>
                <a:schemeClr val="dk1"/>
              </a:buClr>
              <a:buSzPts val="2000"/>
              <a:buFont typeface="Arial"/>
              <a:buNone/>
            </a:pPr>
            <a:r>
              <a:rPr lang="es"/>
              <a:t>Dra. Janet McConis Jenkins</a:t>
            </a:r>
            <a:endParaRPr/>
          </a:p>
          <a:p>
            <a:pPr marL="0" lvl="0" indent="0" algn="ctr" rtl="0">
              <a:spcBef>
                <a:spcPts val="400"/>
              </a:spcBef>
              <a:spcAft>
                <a:spcPts val="0"/>
              </a:spcAft>
              <a:buClr>
                <a:schemeClr val="dk1"/>
              </a:buClr>
              <a:buSzPts val="2000"/>
              <a:buFont typeface="Arial"/>
              <a:buNone/>
            </a:pPr>
            <a:r>
              <a:rPr lang="es"/>
              <a:t>205-923-2262, extensión 1002</a:t>
            </a:r>
            <a:endParaRPr/>
          </a:p>
          <a:p>
            <a:pPr marL="0" lvl="0" indent="0" algn="ctr" rtl="0">
              <a:spcBef>
                <a:spcPts val="400"/>
              </a:spcBef>
              <a:spcAft>
                <a:spcPts val="0"/>
              </a:spcAft>
              <a:buClr>
                <a:schemeClr val="dk1"/>
              </a:buClr>
              <a:buSzPts val="2000"/>
              <a:buFont typeface="Arial"/>
              <a:buNone/>
            </a:pPr>
            <a:r>
              <a:rPr lang="es"/>
              <a:t>jjenkins@midfield.12.al.us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15"/>
          <p:cNvSpPr txBox="1">
            <a:spLocks noGrp="1"/>
          </p:cNvSpPr>
          <p:nvPr>
            <p:ph type="body" idx="1"/>
          </p:nvPr>
        </p:nvSpPr>
        <p:spPr>
          <a:xfrm>
            <a:off x="457200" y="2667000"/>
            <a:ext cx="8229600" cy="1905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None/>
            </a:pPr>
            <a:endParaRPr sz="2000"/>
          </a:p>
          <a:p>
            <a:pPr marL="342900" lvl="0" indent="-342900" algn="ctr" rtl="0">
              <a:spcBef>
                <a:spcPts val="960"/>
              </a:spcBef>
              <a:spcAft>
                <a:spcPts val="0"/>
              </a:spcAft>
              <a:buClr>
                <a:schemeClr val="dk1"/>
              </a:buClr>
              <a:buSzPts val="4800"/>
              <a:buFont typeface="Arial"/>
              <a:buNone/>
            </a:pPr>
            <a:r>
              <a:rPr lang="es" sz="4800" b="1"/>
              <a:t>¿Preguntas?</a:t>
            </a:r>
            <a:endParaRPr/>
          </a:p>
        </p:txBody>
      </p:sp>
      <p:sp>
        <p:nvSpPr>
          <p:cNvPr id="187" name="Google Shape;187;p15"/>
          <p:cNvSpPr txBox="1">
            <a:spLocks noGrp="1"/>
          </p:cNvSpPr>
          <p:nvPr>
            <p:ph type="title"/>
          </p:nvPr>
        </p:nvSpPr>
        <p:spPr>
          <a:xfrm>
            <a:off x="457200" y="274638"/>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
          <p:cNvSpPr txBox="1">
            <a:spLocks noGrp="1"/>
          </p:cNvSpPr>
          <p:nvPr>
            <p:ph type="title"/>
          </p:nvPr>
        </p:nvSpPr>
        <p:spPr>
          <a:xfrm>
            <a:off x="609600" y="609600"/>
            <a:ext cx="43434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a:t>¿Por qué estamos aquí?</a:t>
            </a:r>
            <a:endParaRPr/>
          </a:p>
        </p:txBody>
      </p:sp>
      <p:sp>
        <p:nvSpPr>
          <p:cNvPr id="96" name="Google Shape;96;p2"/>
          <p:cNvSpPr txBox="1">
            <a:spLocks noGrp="1"/>
          </p:cNvSpPr>
          <p:nvPr>
            <p:ph type="body" idx="1"/>
          </p:nvPr>
        </p:nvSpPr>
        <p:spPr>
          <a:xfrm>
            <a:off x="609600" y="2209800"/>
            <a:ext cx="7924800" cy="3124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Font typeface="Arial"/>
              <a:buChar char="•"/>
            </a:pPr>
            <a:r>
              <a:rPr lang="es"/>
              <a:t>La </a:t>
            </a:r>
            <a:r>
              <a:rPr lang="es" i="1"/>
              <a:t>Ley Cada Estudiante Triunfa de 2015 </a:t>
            </a:r>
            <a:r>
              <a:rPr lang="es"/>
              <a:t>requiere que cada escuela de Título I celebre una reunión anual de padres de Título I con el propósito de...</a:t>
            </a:r>
            <a:endParaRPr/>
          </a:p>
          <a:p>
            <a:pPr marL="342900" lvl="0" indent="-342900" algn="l" rtl="0">
              <a:spcBef>
                <a:spcPts val="240"/>
              </a:spcBef>
              <a:spcAft>
                <a:spcPts val="0"/>
              </a:spcAft>
              <a:buClr>
                <a:schemeClr val="dk1"/>
              </a:buClr>
              <a:buSzPts val="1200"/>
              <a:buFont typeface="Arial"/>
              <a:buNone/>
            </a:pPr>
            <a:endParaRPr sz="1200"/>
          </a:p>
          <a:p>
            <a:pPr marL="742950" lvl="1" indent="-285750" algn="l" rtl="0">
              <a:spcBef>
                <a:spcPts val="480"/>
              </a:spcBef>
              <a:spcAft>
                <a:spcPts val="0"/>
              </a:spcAft>
              <a:buClr>
                <a:schemeClr val="dk1"/>
              </a:buClr>
              <a:buSzPts val="2400"/>
              <a:buFont typeface="Arial"/>
              <a:buChar char="–"/>
            </a:pPr>
            <a:r>
              <a:rPr lang="es" sz="2400"/>
              <a:t>Informarle sobre la participación de su escuela en el Título I</a:t>
            </a:r>
            <a:endParaRPr/>
          </a:p>
          <a:p>
            <a:pPr marL="742950" lvl="1" indent="-285750" algn="l" rtl="0">
              <a:spcBef>
                <a:spcPts val="480"/>
              </a:spcBef>
              <a:spcAft>
                <a:spcPts val="0"/>
              </a:spcAft>
              <a:buClr>
                <a:schemeClr val="dk1"/>
              </a:buClr>
              <a:buSzPts val="2400"/>
              <a:buFont typeface="Arial"/>
              <a:buChar char="–"/>
            </a:pPr>
            <a:r>
              <a:rPr lang="es" sz="2400"/>
              <a:t>Explicando los requisitos del Título I</a:t>
            </a:r>
            <a:endParaRPr/>
          </a:p>
          <a:p>
            <a:pPr marL="742950" lvl="1" indent="-285750" algn="l" rtl="0">
              <a:spcBef>
                <a:spcPts val="480"/>
              </a:spcBef>
              <a:spcAft>
                <a:spcPts val="0"/>
              </a:spcAft>
              <a:buClr>
                <a:schemeClr val="dk1"/>
              </a:buClr>
              <a:buSzPts val="2400"/>
              <a:buFont typeface="Arial"/>
              <a:buChar char="–"/>
            </a:pPr>
            <a:r>
              <a:rPr lang="es" sz="2400"/>
              <a:t>Explicar sus derechos como padres a participar</a:t>
            </a:r>
            <a:endParaRPr/>
          </a:p>
          <a:p>
            <a:pPr marL="742950" lvl="1" indent="-285750" algn="l" rtl="0">
              <a:spcBef>
                <a:spcPts val="360"/>
              </a:spcBef>
              <a:spcAft>
                <a:spcPts val="0"/>
              </a:spcAft>
              <a:buClr>
                <a:schemeClr val="dk1"/>
              </a:buClr>
              <a:buSzPts val="1800"/>
              <a:buFont typeface="Arial"/>
              <a:buNone/>
            </a:pPr>
            <a:endParaRPr sz="1800"/>
          </a:p>
          <a:p>
            <a:pPr marL="342900" lvl="0" indent="-342900" algn="l" rtl="0">
              <a:spcBef>
                <a:spcPts val="440"/>
              </a:spcBef>
              <a:spcAft>
                <a:spcPts val="0"/>
              </a:spcAft>
              <a:buClr>
                <a:schemeClr val="dk1"/>
              </a:buClr>
              <a:buSzPts val="2200"/>
              <a:buFont typeface="Arial"/>
              <a:buNone/>
            </a:pPr>
            <a:r>
              <a:rPr lang="es" sz="2200"/>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381000" y="609600"/>
            <a:ext cx="5562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3400"/>
              <a:t>Lo que vas a aprender…</a:t>
            </a:r>
            <a:endParaRPr/>
          </a:p>
        </p:txBody>
      </p:sp>
      <p:sp>
        <p:nvSpPr>
          <p:cNvPr id="103" name="Google Shape;103;p3"/>
          <p:cNvSpPr txBox="1">
            <a:spLocks noGrp="1"/>
          </p:cNvSpPr>
          <p:nvPr>
            <p:ph type="body" idx="1"/>
          </p:nvPr>
        </p:nvSpPr>
        <p:spPr>
          <a:xfrm>
            <a:off x="413657" y="1676400"/>
            <a:ext cx="8001000" cy="36576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Font typeface="Arial"/>
              <a:buChar char="•"/>
            </a:pPr>
            <a:r>
              <a:rPr lang="es" sz="2000"/>
              <a:t>¿Qué significa ser una escuela de Título I?</a:t>
            </a:r>
            <a:endParaRPr/>
          </a:p>
          <a:p>
            <a:pPr marL="342900" lvl="0" indent="-342900" algn="l" rtl="0">
              <a:spcBef>
                <a:spcPts val="400"/>
              </a:spcBef>
              <a:spcAft>
                <a:spcPts val="0"/>
              </a:spcAft>
              <a:buClr>
                <a:schemeClr val="dk1"/>
              </a:buClr>
              <a:buSzPts val="2000"/>
              <a:buFont typeface="Arial"/>
              <a:buChar char="•"/>
            </a:pPr>
            <a:r>
              <a:rPr lang="es" sz="2000"/>
              <a:t>¿Qué es el Plan Consolidado LEA Título I?</a:t>
            </a:r>
            <a:endParaRPr/>
          </a:p>
          <a:p>
            <a:pPr marL="342900" lvl="0" indent="-342900" algn="l" rtl="0">
              <a:spcBef>
                <a:spcPts val="400"/>
              </a:spcBef>
              <a:spcAft>
                <a:spcPts val="0"/>
              </a:spcAft>
              <a:buClr>
                <a:schemeClr val="dk1"/>
              </a:buClr>
              <a:buSzPts val="2000"/>
              <a:buFont typeface="Arial"/>
              <a:buChar char="•"/>
            </a:pPr>
            <a:r>
              <a:rPr lang="es" sz="2000"/>
              <a:t>¿Qué es la Política de participación de padres y familias de LEA?</a:t>
            </a:r>
            <a:endParaRPr/>
          </a:p>
          <a:p>
            <a:pPr marL="342900" lvl="0" indent="-342900" algn="l" rtl="0">
              <a:spcBef>
                <a:spcPts val="400"/>
              </a:spcBef>
              <a:spcAft>
                <a:spcPts val="0"/>
              </a:spcAft>
              <a:buClr>
                <a:schemeClr val="dk1"/>
              </a:buClr>
              <a:buSzPts val="2000"/>
              <a:buFont typeface="Arial"/>
              <a:buChar char="•"/>
            </a:pPr>
            <a:r>
              <a:rPr lang="es" sz="2000"/>
              <a:t>¿Qué es un ACIP?</a:t>
            </a:r>
            <a:endParaRPr/>
          </a:p>
          <a:p>
            <a:pPr marL="342900" lvl="0" indent="-342900" algn="l" rtl="0">
              <a:spcBef>
                <a:spcPts val="400"/>
              </a:spcBef>
              <a:spcAft>
                <a:spcPts val="0"/>
              </a:spcAft>
              <a:buClr>
                <a:schemeClr val="dk1"/>
              </a:buClr>
              <a:buSzPts val="2000"/>
              <a:buFont typeface="Arial"/>
              <a:buChar char="•"/>
            </a:pPr>
            <a:r>
              <a:rPr lang="es" sz="2000"/>
              <a:t>¿Qué es el Pacto Escuela-Padres?</a:t>
            </a:r>
            <a:endParaRPr/>
          </a:p>
          <a:p>
            <a:pPr marL="342900" lvl="0" indent="-342900" algn="l" rtl="0">
              <a:spcBef>
                <a:spcPts val="400"/>
              </a:spcBef>
              <a:spcAft>
                <a:spcPts val="0"/>
              </a:spcAft>
              <a:buClr>
                <a:schemeClr val="dk1"/>
              </a:buClr>
              <a:buSzPts val="2000"/>
              <a:buFont typeface="Arial"/>
              <a:buChar char="•"/>
            </a:pPr>
            <a:r>
              <a:rPr lang="es" sz="2000"/>
              <a:t>¿Cómo solicito las calificaciones del maestro de mi hijo?</a:t>
            </a:r>
            <a:endParaRPr/>
          </a:p>
          <a:p>
            <a:pPr marL="742950" lvl="1" indent="-285750" algn="l" rtl="0">
              <a:spcBef>
                <a:spcPts val="320"/>
              </a:spcBef>
              <a:spcAft>
                <a:spcPts val="0"/>
              </a:spcAft>
              <a:buClr>
                <a:schemeClr val="dk1"/>
              </a:buClr>
              <a:buSzPts val="1600"/>
              <a:buFont typeface="Arial"/>
              <a:buChar char="–"/>
            </a:pPr>
            <a:r>
              <a:rPr lang="es" sz="1600"/>
              <a:t>El derecho de los padres a saber</a:t>
            </a:r>
            <a:endParaRPr/>
          </a:p>
          <a:p>
            <a:pPr marL="342900" lvl="0" indent="-1905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a:p>
            <a:pPr marL="342900" lvl="0" indent="-342900" algn="l" rtl="0">
              <a:spcBef>
                <a:spcPts val="480"/>
              </a:spcBef>
              <a:spcAft>
                <a:spcPts val="0"/>
              </a:spcAft>
              <a:buClr>
                <a:schemeClr val="dk1"/>
              </a:buClr>
              <a:buSzPts val="2400"/>
              <a:buFont typeface="Arial"/>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4"/>
          <p:cNvSpPr/>
          <p:nvPr/>
        </p:nvSpPr>
        <p:spPr>
          <a:xfrm>
            <a:off x="838200" y="4343400"/>
            <a:ext cx="7086600" cy="1143000"/>
          </a:xfrm>
          <a:prstGeom prst="roundRect">
            <a:avLst>
              <a:gd name="adj" fmla="val 16667"/>
            </a:avLst>
          </a:prstGeom>
          <a:solidFill>
            <a:srgbClr val="F9FB9B">
              <a:alpha val="32549"/>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0" name="Google Shape;110;p4"/>
          <p:cNvSpPr txBox="1">
            <a:spLocks noGrp="1"/>
          </p:cNvSpPr>
          <p:nvPr>
            <p:ph type="title"/>
          </p:nvPr>
        </p:nvSpPr>
        <p:spPr>
          <a:xfrm>
            <a:off x="381000" y="609600"/>
            <a:ext cx="5638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3400"/>
              <a:t>Lo que aprenderás… </a:t>
            </a:r>
            <a:br>
              <a:rPr lang="en-US" sz="3400"/>
            </a:br>
            <a:r>
              <a:rPr lang="es" sz="2400" i="1"/>
              <a:t>(Continuación)</a:t>
            </a:r>
            <a:endParaRPr/>
          </a:p>
        </p:txBody>
      </p:sp>
      <p:sp>
        <p:nvSpPr>
          <p:cNvPr id="111" name="Google Shape;111;p4"/>
          <p:cNvSpPr txBox="1">
            <a:spLocks noGrp="1"/>
          </p:cNvSpPr>
          <p:nvPr>
            <p:ph type="body" idx="1"/>
          </p:nvPr>
        </p:nvSpPr>
        <p:spPr>
          <a:xfrm>
            <a:off x="609600" y="2057400"/>
            <a:ext cx="7924800" cy="4038601"/>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500"/>
              <a:buFont typeface="Arial"/>
              <a:buNone/>
            </a:pPr>
            <a:endParaRPr sz="5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80"/>
              </a:spcBef>
              <a:spcAft>
                <a:spcPts val="0"/>
              </a:spcAft>
              <a:buClr>
                <a:schemeClr val="dk1"/>
              </a:buClr>
              <a:buSzPts val="400"/>
              <a:buFont typeface="Arial"/>
              <a:buNone/>
            </a:pPr>
            <a:endParaRPr sz="400"/>
          </a:p>
          <a:p>
            <a:pPr marL="342900" lvl="0" indent="-342900" algn="l" rtl="0">
              <a:spcBef>
                <a:spcPts val="480"/>
              </a:spcBef>
              <a:spcAft>
                <a:spcPts val="0"/>
              </a:spcAft>
              <a:buClr>
                <a:schemeClr val="dk1"/>
              </a:buClr>
              <a:buSzPts val="2400"/>
              <a:buFont typeface="Arial"/>
              <a:buChar char="•"/>
            </a:pPr>
            <a:r>
              <a:rPr lang="es"/>
              <a:t>¿Cómo se realiza la Evaluación Anual de la política de Participación de Padres y Familias?</a:t>
            </a:r>
            <a:endParaRPr/>
          </a:p>
          <a:p>
            <a:pPr marL="342900" lvl="0" indent="-342900" algn="l" rtl="0">
              <a:spcBef>
                <a:spcPts val="480"/>
              </a:spcBef>
              <a:spcAft>
                <a:spcPts val="0"/>
              </a:spcAft>
              <a:buClr>
                <a:schemeClr val="dk1"/>
              </a:buClr>
              <a:buSzPts val="2400"/>
              <a:buFont typeface="Arial"/>
              <a:buChar char="•"/>
            </a:pPr>
            <a:r>
              <a:rPr lang="es"/>
              <a:t>Las evaluaciones deben centrarse en tres componentes clave</a:t>
            </a:r>
            <a:endParaRPr/>
          </a:p>
          <a:p>
            <a:pPr marL="742950" lvl="1" indent="-285750" algn="l" rtl="0">
              <a:spcBef>
                <a:spcPts val="400"/>
              </a:spcBef>
              <a:spcAft>
                <a:spcPts val="0"/>
              </a:spcAft>
              <a:buClr>
                <a:schemeClr val="dk1"/>
              </a:buClr>
              <a:buSzPts val="2000"/>
              <a:buFont typeface="Arial"/>
              <a:buChar char="–"/>
            </a:pPr>
            <a:r>
              <a:rPr lang="es"/>
              <a:t>1. Barreras</a:t>
            </a:r>
            <a:endParaRPr/>
          </a:p>
          <a:p>
            <a:pPr marL="742950" lvl="1" indent="-285750" algn="l" rtl="0">
              <a:spcBef>
                <a:spcPts val="400"/>
              </a:spcBef>
              <a:spcAft>
                <a:spcPts val="0"/>
              </a:spcAft>
              <a:buClr>
                <a:schemeClr val="dk1"/>
              </a:buClr>
              <a:buSzPts val="2000"/>
              <a:buFont typeface="Arial"/>
              <a:buChar char="–"/>
            </a:pPr>
            <a:r>
              <a:rPr lang="es"/>
              <a:t>2. Capacidad para ayudar al aprendizaje.</a:t>
            </a:r>
            <a:endParaRPr/>
          </a:p>
          <a:p>
            <a:pPr marL="742950" lvl="1" indent="-285750" algn="l" rtl="0">
              <a:spcBef>
                <a:spcPts val="400"/>
              </a:spcBef>
              <a:spcAft>
                <a:spcPts val="0"/>
              </a:spcAft>
              <a:buClr>
                <a:schemeClr val="dk1"/>
              </a:buClr>
              <a:buSzPts val="2000"/>
              <a:buFont typeface="Arial"/>
              <a:buChar char="–"/>
            </a:pPr>
            <a:r>
              <a:rPr lang="es"/>
              <a:t>3. Interacciones exitosas</a:t>
            </a:r>
            <a:endParaRPr/>
          </a:p>
          <a:p>
            <a:pPr marL="342900" lvl="0" indent="-342900" algn="l" rtl="0">
              <a:spcBef>
                <a:spcPts val="80"/>
              </a:spcBef>
              <a:spcAft>
                <a:spcPts val="0"/>
              </a:spcAft>
              <a:buClr>
                <a:schemeClr val="dk1"/>
              </a:buClr>
              <a:buSzPts val="400"/>
              <a:buFont typeface="Arial"/>
              <a:buNone/>
            </a:pPr>
            <a:endParaRPr sz="400"/>
          </a:p>
          <a:p>
            <a:pPr marL="342900" lvl="0" indent="-342900" algn="l" rtl="0">
              <a:spcBef>
                <a:spcPts val="100"/>
              </a:spcBef>
              <a:spcAft>
                <a:spcPts val="0"/>
              </a:spcAft>
              <a:buClr>
                <a:schemeClr val="dk1"/>
              </a:buClr>
              <a:buSzPts val="500"/>
              <a:buFont typeface="Arial"/>
              <a:buNone/>
            </a:pPr>
            <a:endParaRPr sz="500"/>
          </a:p>
          <a:p>
            <a:pPr marL="342900" lvl="0" indent="-342900" algn="l" rtl="0">
              <a:spcBef>
                <a:spcPts val="480"/>
              </a:spcBef>
              <a:spcAft>
                <a:spcPts val="0"/>
              </a:spcAft>
              <a:buClr>
                <a:schemeClr val="dk1"/>
              </a:buClr>
              <a:buSzPts val="2400"/>
              <a:buFont typeface="Arial"/>
              <a:buChar char="•"/>
            </a:pPr>
            <a:r>
              <a:rPr lang="es"/>
              <a:t>¿Cómo puedo involucrarme en todas estas cosas?</a:t>
            </a:r>
            <a:endParaRPr/>
          </a:p>
          <a:p>
            <a:pPr marL="342900" lvl="0" indent="-342900" algn="l" rtl="0">
              <a:spcBef>
                <a:spcPts val="480"/>
              </a:spcBef>
              <a:spcAft>
                <a:spcPts val="0"/>
              </a:spcAft>
              <a:buClr>
                <a:schemeClr val="dk1"/>
              </a:buClr>
              <a:buSzPts val="2400"/>
              <a:buFont typeface="Arial"/>
              <a:buNone/>
            </a:pPr>
            <a:r>
              <a:rPr lang="es"/>
              <a:t>¿Estoy aprendiendo sobre?</a:t>
            </a:r>
            <a:endParaRPr/>
          </a:p>
          <a:p>
            <a:pPr marL="342900" lvl="0" indent="-342900" algn="l" rtl="0">
              <a:spcBef>
                <a:spcPts val="480"/>
              </a:spcBef>
              <a:spcAft>
                <a:spcPts val="0"/>
              </a:spcAft>
              <a:buClr>
                <a:schemeClr val="dk1"/>
              </a:buClr>
              <a:buSzPts val="2400"/>
              <a:buFont typeface="Arial"/>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5"/>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3200"/>
              <a:t>¿Qué significa ser una escuela de Título I?</a:t>
            </a:r>
            <a:endParaRPr/>
          </a:p>
        </p:txBody>
      </p:sp>
      <p:sp>
        <p:nvSpPr>
          <p:cNvPr id="118" name="Google Shape;118;p5"/>
          <p:cNvSpPr txBox="1">
            <a:spLocks noGrp="1"/>
          </p:cNvSpPr>
          <p:nvPr>
            <p:ph type="body" idx="1"/>
          </p:nvPr>
        </p:nvSpPr>
        <p:spPr>
          <a:xfrm>
            <a:off x="457200" y="1981200"/>
            <a:ext cx="76200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s" sz="2200"/>
              <a:t>Ser una escuela de Título I significa recibir fondos federales (dólares de Título I) para </a:t>
            </a:r>
            <a:r>
              <a:rPr lang="es" sz="2200" u="sng"/>
              <a:t>complementar </a:t>
            </a:r>
            <a:r>
              <a:rPr lang="es" sz="2200"/>
              <a:t>los programas existentes de la escuela. Estos dólares se utilizan para...</a:t>
            </a:r>
            <a:endParaRPr/>
          </a:p>
          <a:p>
            <a:pPr marL="742950" lvl="1" indent="-285750" algn="l" rtl="0">
              <a:spcBef>
                <a:spcPts val="360"/>
              </a:spcBef>
              <a:spcAft>
                <a:spcPts val="0"/>
              </a:spcAft>
              <a:buClr>
                <a:schemeClr val="dk1"/>
              </a:buClr>
              <a:buSzPts val="1800"/>
              <a:buFont typeface="Arial"/>
              <a:buChar char="–"/>
            </a:pPr>
            <a:r>
              <a:rPr lang="es" sz="1800"/>
              <a:t>Identificar a los estudiantes que experimentan dificultades académicas y brindarles asistencia oportuna para ayudarlos a cumplir con los desafiantes estándares de contenido del estado durante y después de la escuela.</a:t>
            </a:r>
            <a:endParaRPr/>
          </a:p>
          <a:p>
            <a:pPr marL="742950" lvl="1" indent="-285750" algn="l" rtl="0">
              <a:spcBef>
                <a:spcPts val="360"/>
              </a:spcBef>
              <a:spcAft>
                <a:spcPts val="0"/>
              </a:spcAft>
              <a:buClr>
                <a:schemeClr val="dk1"/>
              </a:buClr>
              <a:buSzPts val="1800"/>
              <a:buFont typeface="Arial"/>
              <a:buChar char="–"/>
            </a:pPr>
            <a:r>
              <a:rPr lang="es" sz="1800"/>
              <a:t>Compra de personal/programas/materiales/suministros suplementarios</a:t>
            </a:r>
            <a:endParaRPr/>
          </a:p>
          <a:p>
            <a:pPr marL="742950" lvl="1" indent="-285750" algn="l" rtl="0">
              <a:spcBef>
                <a:spcPts val="360"/>
              </a:spcBef>
              <a:spcAft>
                <a:spcPts val="0"/>
              </a:spcAft>
              <a:buClr>
                <a:schemeClr val="dk1"/>
              </a:buClr>
              <a:buSzPts val="1800"/>
              <a:buFont typeface="Arial"/>
              <a:buChar char="–"/>
            </a:pPr>
            <a:r>
              <a:rPr lang="es" sz="1800"/>
              <a:t>Llevar a cabo reuniones/capacitaciones/actividades de participación de padres y familias. Cara a cara y virtualmente</a:t>
            </a:r>
            <a:endParaRPr/>
          </a:p>
          <a:p>
            <a:pPr marL="742950" lvl="1" indent="-285750" algn="l" rtl="0">
              <a:spcBef>
                <a:spcPts val="200"/>
              </a:spcBef>
              <a:spcAft>
                <a:spcPts val="0"/>
              </a:spcAft>
              <a:buClr>
                <a:schemeClr val="dk1"/>
              </a:buClr>
              <a:buSzPts val="1000"/>
              <a:buFont typeface="Arial"/>
              <a:buNone/>
            </a:pPr>
            <a:endParaRPr sz="1000"/>
          </a:p>
          <a:p>
            <a:pPr marL="342900" lvl="0" indent="-342900" algn="l" rtl="0">
              <a:spcBef>
                <a:spcPts val="440"/>
              </a:spcBef>
              <a:spcAft>
                <a:spcPts val="0"/>
              </a:spcAft>
              <a:buClr>
                <a:schemeClr val="dk1"/>
              </a:buClr>
              <a:buSzPts val="2200"/>
              <a:buFont typeface="Arial"/>
              <a:buChar char="•"/>
            </a:pPr>
            <a:r>
              <a:rPr lang="es" sz="2200"/>
              <a:t>Ser una escuela de Título I también significa la participación de los padres y la familia y conocer sus derechos según la ESSA.</a:t>
            </a:r>
            <a:endParaRPr/>
          </a:p>
          <a:p>
            <a:pPr marL="342900" lvl="0" indent="-2032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6"/>
          <p:cNvSpPr txBox="1">
            <a:spLocks noGrp="1"/>
          </p:cNvSpPr>
          <p:nvPr>
            <p:ph type="title"/>
          </p:nvPr>
        </p:nvSpPr>
        <p:spPr>
          <a:xfrm>
            <a:off x="381000" y="5334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3200"/>
              <a:t>¿Qué es el Plan Consolidado LEA?</a:t>
            </a:r>
            <a:endParaRPr/>
          </a:p>
        </p:txBody>
      </p:sp>
      <p:sp>
        <p:nvSpPr>
          <p:cNvPr id="125" name="Google Shape;125;p6"/>
          <p:cNvSpPr txBox="1">
            <a:spLocks noGrp="1"/>
          </p:cNvSpPr>
          <p:nvPr>
            <p:ph type="body" idx="1"/>
          </p:nvPr>
        </p:nvSpPr>
        <p:spPr>
          <a:xfrm>
            <a:off x="381000" y="1600200"/>
            <a:ext cx="8001000" cy="48006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s" sz="2200"/>
              <a:t>El Plan Consolidado de Título I de la LEA aborda cómo la LEA utilizará los fondos del Título I en todo el sistema escolar. Los temas incluyen:</a:t>
            </a:r>
            <a:endParaRPr/>
          </a:p>
          <a:p>
            <a:pPr marL="742950" lvl="1" indent="-285750" algn="l" rtl="0">
              <a:spcBef>
                <a:spcPts val="400"/>
              </a:spcBef>
              <a:spcAft>
                <a:spcPts val="0"/>
              </a:spcAft>
              <a:buClr>
                <a:schemeClr val="dk1"/>
              </a:buClr>
              <a:buSzPts val="2000"/>
              <a:buFont typeface="Arial"/>
              <a:buChar char="–"/>
            </a:pPr>
            <a:r>
              <a:rPr lang="es"/>
              <a:t>Evaluaciones académicas de los estudiantes</a:t>
            </a:r>
            <a:endParaRPr/>
          </a:p>
          <a:p>
            <a:pPr marL="742950" lvl="1" indent="-285750" algn="l" rtl="0">
              <a:spcBef>
                <a:spcPts val="400"/>
              </a:spcBef>
              <a:spcAft>
                <a:spcPts val="0"/>
              </a:spcAft>
              <a:buClr>
                <a:schemeClr val="dk1"/>
              </a:buClr>
              <a:buSzPts val="2000"/>
              <a:buFont typeface="Arial"/>
              <a:buChar char="–"/>
            </a:pPr>
            <a:r>
              <a:rPr lang="es"/>
              <a:t>Se proporciona asistencia adicional a los estudiantes con dificultades</a:t>
            </a:r>
            <a:endParaRPr/>
          </a:p>
          <a:p>
            <a:pPr marL="742950" lvl="1" indent="-285750" algn="l" rtl="0">
              <a:spcBef>
                <a:spcPts val="400"/>
              </a:spcBef>
              <a:spcAft>
                <a:spcPts val="0"/>
              </a:spcAft>
              <a:buClr>
                <a:schemeClr val="dk1"/>
              </a:buClr>
              <a:buSzPts val="2000"/>
              <a:buFont typeface="Arial"/>
              <a:buChar char="–"/>
            </a:pPr>
            <a:r>
              <a:rPr lang="es"/>
              <a:t>Coordinación e integración de fondos y programas federales.</a:t>
            </a:r>
            <a:endParaRPr/>
          </a:p>
          <a:p>
            <a:pPr marL="742950" lvl="1" indent="-285750" algn="l" rtl="0">
              <a:spcBef>
                <a:spcPts val="400"/>
              </a:spcBef>
              <a:spcAft>
                <a:spcPts val="0"/>
              </a:spcAft>
              <a:buClr>
                <a:schemeClr val="dk1"/>
              </a:buClr>
              <a:buSzPts val="2000"/>
              <a:buFont typeface="Arial"/>
              <a:buChar char="–"/>
            </a:pPr>
            <a:r>
              <a:rPr lang="es"/>
              <a:t>Programas escolares que incluyen inmigrantes, preescolares, EL y personas sin hogar, según corresponda para las escuelas de Midfield City.</a:t>
            </a:r>
            <a:endParaRPr/>
          </a:p>
          <a:p>
            <a:pPr marL="742950" lvl="1" indent="-285750" algn="l" rtl="0">
              <a:spcBef>
                <a:spcPts val="400"/>
              </a:spcBef>
              <a:spcAft>
                <a:spcPts val="0"/>
              </a:spcAft>
              <a:buClr>
                <a:schemeClr val="dk1"/>
              </a:buClr>
              <a:buSzPts val="2000"/>
              <a:buFont typeface="Arial"/>
              <a:buChar char="–"/>
            </a:pPr>
            <a:r>
              <a:rPr lang="es"/>
              <a:t>Estrategias de participación de padres y familias, que se incluyen en la Política de participación de padres y familias de cada escuela.</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s" sz="2200"/>
              <a:t>Usted, como padre de Título I, tiene derecho a participar en el desarrollo del Plan Consolidado de Título I de LEA.</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7"/>
          <p:cNvSpPr txBox="1">
            <a:spLocks noGrp="1"/>
          </p:cNvSpPr>
          <p:nvPr>
            <p:ph type="title"/>
          </p:nvPr>
        </p:nvSpPr>
        <p:spPr>
          <a:xfrm>
            <a:off x="533400" y="6858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2800"/>
              <a:t>¿Qué es el Plan de participación de padres y familias de LEA?</a:t>
            </a:r>
            <a:endParaRPr/>
          </a:p>
        </p:txBody>
      </p:sp>
      <p:sp>
        <p:nvSpPr>
          <p:cNvPr id="132" name="Google Shape;132;p7"/>
          <p:cNvSpPr txBox="1">
            <a:spLocks noGrp="1"/>
          </p:cNvSpPr>
          <p:nvPr>
            <p:ph type="body" idx="1"/>
          </p:nvPr>
        </p:nvSpPr>
        <p:spPr>
          <a:xfrm>
            <a:off x="533400" y="2209800"/>
            <a:ext cx="81534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s" sz="2200"/>
              <a:t>Este plan aborda cómo la LEA implementará los requisitos de participación de padres y familias de la Ley Every Student Succeeds </a:t>
            </a:r>
            <a:r>
              <a:rPr lang="es" sz="2200" i="1"/>
              <a:t>. </a:t>
            </a:r>
            <a:r>
              <a:rPr lang="es" sz="2200"/>
              <a:t>Incluye…</a:t>
            </a:r>
            <a:endParaRPr/>
          </a:p>
          <a:p>
            <a:pPr marL="342900" lvl="0" indent="-311150" algn="l" rtl="0">
              <a:spcBef>
                <a:spcPts val="100"/>
              </a:spcBef>
              <a:spcAft>
                <a:spcPts val="0"/>
              </a:spcAft>
              <a:buClr>
                <a:schemeClr val="dk1"/>
              </a:buClr>
              <a:buSzPts val="500"/>
              <a:buFont typeface="Arial"/>
              <a:buNone/>
            </a:pPr>
            <a:endParaRPr sz="500" i="1"/>
          </a:p>
          <a:p>
            <a:pPr marL="742950" lvl="1" indent="-285750" algn="l" rtl="0">
              <a:spcBef>
                <a:spcPts val="360"/>
              </a:spcBef>
              <a:spcAft>
                <a:spcPts val="0"/>
              </a:spcAft>
              <a:buClr>
                <a:schemeClr val="dk1"/>
              </a:buClr>
              <a:buSzPts val="1800"/>
              <a:buFont typeface="Arial"/>
              <a:buChar char="–"/>
            </a:pPr>
            <a:r>
              <a:rPr lang="es" sz="1800"/>
              <a:t>Las expectativas de la LEA para los padres y las familias</a:t>
            </a:r>
            <a:endParaRPr/>
          </a:p>
          <a:p>
            <a:pPr marL="742950" lvl="1" indent="-285750" algn="l" rtl="0">
              <a:spcBef>
                <a:spcPts val="100"/>
              </a:spcBef>
              <a:spcAft>
                <a:spcPts val="0"/>
              </a:spcAft>
              <a:buClr>
                <a:schemeClr val="dk1"/>
              </a:buClr>
              <a:buSzPts val="500"/>
              <a:buFont typeface="Arial"/>
              <a:buNone/>
            </a:pPr>
            <a:endParaRPr sz="500"/>
          </a:p>
          <a:p>
            <a:pPr marL="742950" lvl="1" indent="-285750" algn="l" rtl="0">
              <a:spcBef>
                <a:spcPts val="360"/>
              </a:spcBef>
              <a:spcAft>
                <a:spcPts val="0"/>
              </a:spcAft>
              <a:buClr>
                <a:schemeClr val="dk1"/>
              </a:buClr>
              <a:buSzPts val="1800"/>
              <a:buFont typeface="Arial"/>
              <a:buChar char="–"/>
            </a:pPr>
            <a:r>
              <a:rPr lang="es" sz="1800"/>
              <a:t>Cómo la LEA involucrará a los padres en la toma de decisiones</a:t>
            </a:r>
            <a:endParaRPr/>
          </a:p>
          <a:p>
            <a:pPr marL="742950" lvl="1" indent="-285750" algn="l" rtl="0">
              <a:spcBef>
                <a:spcPts val="100"/>
              </a:spcBef>
              <a:spcAft>
                <a:spcPts val="0"/>
              </a:spcAft>
              <a:buClr>
                <a:schemeClr val="dk1"/>
              </a:buClr>
              <a:buSzPts val="500"/>
              <a:buFont typeface="Arial"/>
              <a:buNone/>
            </a:pPr>
            <a:endParaRPr sz="500"/>
          </a:p>
          <a:p>
            <a:pPr marL="742950" lvl="1" indent="-285750" algn="l" rtl="0">
              <a:spcBef>
                <a:spcPts val="360"/>
              </a:spcBef>
              <a:spcAft>
                <a:spcPts val="0"/>
              </a:spcAft>
              <a:buClr>
                <a:schemeClr val="dk1"/>
              </a:buClr>
              <a:buSzPts val="1800"/>
              <a:buFont typeface="Arial"/>
              <a:buChar char="–"/>
            </a:pPr>
            <a:r>
              <a:rPr lang="es" sz="1800"/>
              <a:t>Cómo trabajará la LEA para desarrollar la capacidad de las escuelas y los padres para una fuerte participación de los padres para mejorar el rendimiento académico de los estudiantes</a:t>
            </a:r>
            <a:endParaRPr/>
          </a:p>
          <a:p>
            <a:pPr marL="342900" lvl="0" indent="-342900" algn="l" rtl="0">
              <a:spcBef>
                <a:spcPts val="440"/>
              </a:spcBef>
              <a:spcAft>
                <a:spcPts val="0"/>
              </a:spcAft>
              <a:buClr>
                <a:schemeClr val="dk1"/>
              </a:buClr>
              <a:buSzPts val="2200"/>
              <a:buFont typeface="Arial"/>
              <a:buChar char="•"/>
            </a:pPr>
            <a:r>
              <a:rPr lang="es" sz="2200"/>
              <a:t>Ustedes, como padres de Título I, tienen derecho a participar en el desarrollo de este plan.</a:t>
            </a:r>
            <a:endParaRPr/>
          </a:p>
          <a:p>
            <a:pPr marL="742950" lvl="1" indent="-285750" algn="l" rtl="0">
              <a:spcBef>
                <a:spcPts val="360"/>
              </a:spcBef>
              <a:spcAft>
                <a:spcPts val="0"/>
              </a:spcAft>
              <a:buClr>
                <a:schemeClr val="dk1"/>
              </a:buClr>
              <a:buSzPts val="1800"/>
              <a:buFont typeface="Arial"/>
              <a:buNone/>
            </a:pPr>
            <a:endParaRPr sz="1800"/>
          </a:p>
          <a:p>
            <a:pPr marL="342900" lvl="0" indent="-2032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8"/>
          <p:cNvSpPr txBox="1">
            <a:spLocks noGrp="1"/>
          </p:cNvSpPr>
          <p:nvPr>
            <p:ph type="title"/>
          </p:nvPr>
        </p:nvSpPr>
        <p:spPr>
          <a:xfrm>
            <a:off x="609600" y="609600"/>
            <a:ext cx="44958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3200"/>
              <a:t>¿Qué es un PIC?</a:t>
            </a:r>
            <a:endParaRPr/>
          </a:p>
        </p:txBody>
      </p:sp>
      <p:sp>
        <p:nvSpPr>
          <p:cNvPr id="139" name="Google Shape;139;p8"/>
          <p:cNvSpPr txBox="1">
            <a:spLocks noGrp="1"/>
          </p:cNvSpPr>
          <p:nvPr>
            <p:ph type="body" idx="1"/>
          </p:nvPr>
        </p:nvSpPr>
        <p:spPr>
          <a:xfrm>
            <a:off x="457200" y="2332037"/>
            <a:ext cx="7696200" cy="36115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s" sz="2200"/>
              <a:t>El CIP es el Plan de Mejora Continua de su escuela e incluye:</a:t>
            </a:r>
            <a:endParaRPr/>
          </a:p>
          <a:p>
            <a:pPr marL="742950" lvl="1" indent="-285750" algn="l" rtl="0">
              <a:spcBef>
                <a:spcPts val="360"/>
              </a:spcBef>
              <a:spcAft>
                <a:spcPts val="0"/>
              </a:spcAft>
              <a:buClr>
                <a:schemeClr val="dk1"/>
              </a:buClr>
              <a:buSzPts val="1800"/>
              <a:buFont typeface="Arial"/>
              <a:buChar char="–"/>
            </a:pPr>
            <a:r>
              <a:rPr lang="es" sz="1800"/>
              <a:t>Una evaluación de necesidades y un resumen de datos</a:t>
            </a:r>
            <a:endParaRPr/>
          </a:p>
          <a:p>
            <a:pPr marL="742950" lvl="1" indent="-285750" algn="l" rtl="0">
              <a:spcBef>
                <a:spcPts val="360"/>
              </a:spcBef>
              <a:spcAft>
                <a:spcPts val="0"/>
              </a:spcAft>
              <a:buClr>
                <a:schemeClr val="dk1"/>
              </a:buClr>
              <a:buSzPts val="1800"/>
              <a:buFont typeface="Arial"/>
              <a:buChar char="–"/>
            </a:pPr>
            <a:r>
              <a:rPr lang="es" sz="1800"/>
              <a:t>Metas y estrategias para abordar las necesidades académicas de los estudiantes</a:t>
            </a:r>
            <a:endParaRPr/>
          </a:p>
          <a:p>
            <a:pPr marL="742950" lvl="1" indent="-285750" algn="l" rtl="0">
              <a:spcBef>
                <a:spcPts val="360"/>
              </a:spcBef>
              <a:spcAft>
                <a:spcPts val="0"/>
              </a:spcAft>
              <a:buClr>
                <a:schemeClr val="dk1"/>
              </a:buClr>
              <a:buSzPts val="1800"/>
              <a:buFont typeface="Arial"/>
              <a:buChar char="–"/>
            </a:pPr>
            <a:r>
              <a:rPr lang="es" sz="1800"/>
              <a:t>Necesidades de desarrollo profesional</a:t>
            </a:r>
            <a:endParaRPr/>
          </a:p>
          <a:p>
            <a:pPr marL="742950" lvl="1" indent="-285750" algn="l" rtl="0">
              <a:spcBef>
                <a:spcPts val="360"/>
              </a:spcBef>
              <a:spcAft>
                <a:spcPts val="0"/>
              </a:spcAft>
              <a:buClr>
                <a:schemeClr val="dk1"/>
              </a:buClr>
              <a:buSzPts val="1800"/>
              <a:buFont typeface="Arial"/>
              <a:buChar char="–"/>
            </a:pPr>
            <a:r>
              <a:rPr lang="es" sz="1800"/>
              <a:t>Coordinación de Recursos/Presupuesto Integral</a:t>
            </a:r>
            <a:endParaRPr/>
          </a:p>
          <a:p>
            <a:pPr marL="742950" lvl="1" indent="-285750" algn="l" rtl="0">
              <a:spcBef>
                <a:spcPts val="360"/>
              </a:spcBef>
              <a:spcAft>
                <a:spcPts val="0"/>
              </a:spcAft>
              <a:buClr>
                <a:schemeClr val="dk1"/>
              </a:buClr>
              <a:buSzPts val="1800"/>
              <a:buFont typeface="Arial"/>
              <a:buChar char="–"/>
            </a:pPr>
            <a:r>
              <a:rPr lang="es" sz="1800"/>
              <a:t>La política de participación de padres y familias de la escuela.</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440"/>
              </a:spcBef>
              <a:spcAft>
                <a:spcPts val="0"/>
              </a:spcAft>
              <a:buClr>
                <a:schemeClr val="dk1"/>
              </a:buClr>
              <a:buSzPts val="2200"/>
              <a:buFont typeface="Arial"/>
              <a:buChar char="•"/>
            </a:pPr>
            <a:r>
              <a:rPr lang="es" sz="2200"/>
              <a:t>Ustedes, como padres de Título I, tienen derecho a participar en el desarrollo de este plan.</a:t>
            </a:r>
            <a:endParaRPr/>
          </a:p>
          <a:p>
            <a:pPr marL="742950" lvl="1" indent="-28575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9"/>
          <p:cNvSpPr txBox="1">
            <a:spLocks noGrp="1"/>
          </p:cNvSpPr>
          <p:nvPr>
            <p:ph type="title"/>
          </p:nvPr>
        </p:nvSpPr>
        <p:spPr>
          <a:xfrm>
            <a:off x="381000" y="457200"/>
            <a:ext cx="61722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s" sz="2800"/>
              <a:t>Qué se incluye en el Plan de participación de padres y familias de la escuela</a:t>
            </a:r>
            <a:endParaRPr/>
          </a:p>
        </p:txBody>
      </p:sp>
      <p:sp>
        <p:nvSpPr>
          <p:cNvPr id="146" name="Google Shape;146;p9"/>
          <p:cNvSpPr txBox="1">
            <a:spLocks noGrp="1"/>
          </p:cNvSpPr>
          <p:nvPr>
            <p:ph type="body" idx="1"/>
          </p:nvPr>
        </p:nvSpPr>
        <p:spPr>
          <a:xfrm>
            <a:off x="457200" y="2133600"/>
            <a:ext cx="8001000" cy="39624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200"/>
              <a:buFont typeface="Arial"/>
              <a:buChar char="•"/>
            </a:pPr>
            <a:r>
              <a:rPr lang="es" sz="2200"/>
              <a:t>Este plan aborda cómo la escuela implementará los requisitos de participación de padres y familias de la Ley Every Child Succeeds de 2015.</a:t>
            </a:r>
            <a:endParaRPr/>
          </a:p>
          <a:p>
            <a:pPr marL="342900" lvl="0" indent="-342900" algn="l" rtl="0">
              <a:spcBef>
                <a:spcPts val="440"/>
              </a:spcBef>
              <a:spcAft>
                <a:spcPts val="0"/>
              </a:spcAft>
              <a:buClr>
                <a:schemeClr val="dk1"/>
              </a:buClr>
              <a:buSzPts val="2200"/>
              <a:buFont typeface="Arial"/>
              <a:buChar char="•"/>
            </a:pPr>
            <a:r>
              <a:rPr lang="es" sz="2200" i="1"/>
              <a:t>  </a:t>
            </a:r>
            <a:r>
              <a:rPr lang="es" sz="2200"/>
              <a:t>Los componentes incluyen...</a:t>
            </a:r>
            <a:endParaRPr/>
          </a:p>
          <a:p>
            <a:pPr marL="742950" lvl="1" indent="-285750" algn="l" rtl="0">
              <a:spcBef>
                <a:spcPts val="360"/>
              </a:spcBef>
              <a:spcAft>
                <a:spcPts val="0"/>
              </a:spcAft>
              <a:buClr>
                <a:schemeClr val="dk1"/>
              </a:buClr>
              <a:buSzPts val="1800"/>
              <a:buFont typeface="Arial"/>
              <a:buChar char="–"/>
            </a:pPr>
            <a:r>
              <a:rPr lang="es" sz="1800"/>
              <a:t>Cómo los padres pueden participar en la toma de decisiones y las actividades</a:t>
            </a:r>
            <a:endParaRPr/>
          </a:p>
          <a:p>
            <a:pPr marL="742950" lvl="1" indent="-285750" algn="l" rtl="0">
              <a:spcBef>
                <a:spcPts val="360"/>
              </a:spcBef>
              <a:spcAft>
                <a:spcPts val="0"/>
              </a:spcAft>
              <a:buClr>
                <a:schemeClr val="dk1"/>
              </a:buClr>
              <a:buSzPts val="1800"/>
              <a:buFont typeface="Arial"/>
              <a:buChar char="–"/>
            </a:pPr>
            <a:r>
              <a:rPr lang="es" sz="1800"/>
              <a:t>Cómo se utilizan los fondos de participación de padres y familias</a:t>
            </a:r>
            <a:endParaRPr/>
          </a:p>
          <a:p>
            <a:pPr marL="742950" lvl="1" indent="-285750" algn="l" rtl="0">
              <a:spcBef>
                <a:spcPts val="360"/>
              </a:spcBef>
              <a:spcAft>
                <a:spcPts val="0"/>
              </a:spcAft>
              <a:buClr>
                <a:schemeClr val="dk1"/>
              </a:buClr>
              <a:buSzPts val="1800"/>
              <a:buFont typeface="Arial"/>
              <a:buChar char="–"/>
            </a:pPr>
            <a:r>
              <a:rPr lang="es" sz="1800"/>
              <a:t>Cómo se proporcionará información y capacitación a los padres</a:t>
            </a:r>
            <a:endParaRPr/>
          </a:p>
          <a:p>
            <a:pPr marL="742950" lvl="1" indent="-285750" algn="l" rtl="0">
              <a:spcBef>
                <a:spcPts val="360"/>
              </a:spcBef>
              <a:spcAft>
                <a:spcPts val="0"/>
              </a:spcAft>
              <a:buClr>
                <a:schemeClr val="dk1"/>
              </a:buClr>
              <a:buSzPts val="1800"/>
              <a:buFont typeface="Arial"/>
              <a:buChar char="–"/>
            </a:pPr>
            <a:r>
              <a:rPr lang="es" sz="1800"/>
              <a:t>Cómo la escuela desarrollará la capacidad de los padres y el personal para lograr una fuerte participación de los padres y las familias a través de estrategias “basadas en evidencia”</a:t>
            </a:r>
            <a:endParaRPr/>
          </a:p>
          <a:p>
            <a:pPr marL="742950" lvl="1" indent="-285750" algn="l" rtl="0">
              <a:spcBef>
                <a:spcPts val="100"/>
              </a:spcBef>
              <a:spcAft>
                <a:spcPts val="0"/>
              </a:spcAft>
              <a:buClr>
                <a:schemeClr val="dk1"/>
              </a:buClr>
              <a:buSzPts val="500"/>
              <a:buFont typeface="Arial"/>
              <a:buNone/>
            </a:pPr>
            <a:endParaRPr sz="500"/>
          </a:p>
          <a:p>
            <a:pPr marL="342900" lvl="0" indent="-342900" algn="l" rtl="0">
              <a:spcBef>
                <a:spcPts val="360"/>
              </a:spcBef>
              <a:spcAft>
                <a:spcPts val="0"/>
              </a:spcAft>
              <a:buClr>
                <a:schemeClr val="dk1"/>
              </a:buClr>
              <a:buSzPts val="1800"/>
              <a:buFont typeface="Arial"/>
              <a:buChar char="•"/>
            </a:pPr>
            <a:r>
              <a:rPr lang="es" sz="1800"/>
              <a:t>Ustedes, como padres de Título I, tienen derecho a participar en el desarrollo del Plan de participación de padres y familias de su escuela.</a:t>
            </a:r>
            <a:endParaRPr/>
          </a:p>
          <a:p>
            <a:pPr marL="342900" lvl="0" indent="-342900" algn="l" rtl="0">
              <a:spcBef>
                <a:spcPts val="440"/>
              </a:spcBef>
              <a:spcAft>
                <a:spcPts val="0"/>
              </a:spcAft>
              <a:buClr>
                <a:schemeClr val="dk1"/>
              </a:buClr>
              <a:buSzPts val="2200"/>
              <a:buFont typeface="Arial"/>
              <a:buNone/>
            </a:pPr>
            <a:endParaRPr sz="2200"/>
          </a:p>
          <a:p>
            <a:pPr marL="342900" lvl="0" indent="-342900" algn="l" rtl="0">
              <a:spcBef>
                <a:spcPts val="440"/>
              </a:spcBef>
              <a:spcAft>
                <a:spcPts val="0"/>
              </a:spcAft>
              <a:buClr>
                <a:schemeClr val="dk1"/>
              </a:buClr>
              <a:buSzPts val="2200"/>
              <a:buFont typeface="Arial"/>
              <a:buNone/>
            </a:pPr>
            <a:endParaRPr sz="220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2882</Words>
  <Application>Microsoft Office PowerPoint</Application>
  <PresentationFormat>On-screen Show (4:3)</PresentationFormat>
  <Paragraphs>231</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Bienvenidos a la  Reunión Anual de Padres de Título I  2023-2024</vt:lpstr>
      <vt:lpstr>¿Por qué estamos aquí?</vt:lpstr>
      <vt:lpstr>Lo que vas a aprender…</vt:lpstr>
      <vt:lpstr>Lo que aprenderás…  (Continuación)</vt:lpstr>
      <vt:lpstr>¿Qué significa ser una escuela de Título I?</vt:lpstr>
      <vt:lpstr>¿Qué es el Plan Consolidado LEA?</vt:lpstr>
      <vt:lpstr>¿Qué es el Plan de participación de padres y familias de LEA?</vt:lpstr>
      <vt:lpstr>¿Qué es un PIC?</vt:lpstr>
      <vt:lpstr>Qué se incluye en el Plan de participación de padres y familias de la escuela</vt:lpstr>
      <vt:lpstr>¿Qué es el Pacto Escuela-Padres?</vt:lpstr>
      <vt:lpstr>¿Cómo solicito las calificaciones de los maestros de mi hijo?</vt:lpstr>
      <vt:lpstr>Cómo se lleva a cabo la evaluación de la  Política de participación de padres y familias de LEA?</vt:lpstr>
      <vt:lpstr>¿Quiénes son los padres líderes en mi escuela?</vt:lpstr>
      <vt:lpstr>MEDIO</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Bienvenidos a la  Reunión Anual de Padres de Título I  2023-2024</dc:title>
  <dc:creator>judybo</dc:creator>
  <cp:lastModifiedBy>Brittany Ervin</cp:lastModifiedBy>
  <cp:revision>1</cp:revision>
  <dcterms:created xsi:type="dcterms:W3CDTF">2008-12-30T20:58:07Z</dcterms:created>
  <dcterms:modified xsi:type="dcterms:W3CDTF">2023-11-27T17:23:51Z</dcterms:modified>
</cp:coreProperties>
</file>